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460" r:id="rId2"/>
    <p:sldId id="487" r:id="rId3"/>
    <p:sldId id="462" r:id="rId4"/>
    <p:sldId id="477" r:id="rId5"/>
    <p:sldId id="466" r:id="rId6"/>
    <p:sldId id="459" r:id="rId7"/>
    <p:sldId id="478" r:id="rId8"/>
    <p:sldId id="464" r:id="rId9"/>
    <p:sldId id="479" r:id="rId10"/>
    <p:sldId id="463" r:id="rId11"/>
    <p:sldId id="256" r:id="rId12"/>
    <p:sldId id="257" r:id="rId13"/>
    <p:sldId id="258" r:id="rId14"/>
    <p:sldId id="465" r:id="rId15"/>
    <p:sldId id="259" r:id="rId16"/>
    <p:sldId id="270" r:id="rId17"/>
    <p:sldId id="404" r:id="rId18"/>
    <p:sldId id="406" r:id="rId19"/>
    <p:sldId id="407" r:id="rId20"/>
    <p:sldId id="408" r:id="rId21"/>
    <p:sldId id="468" r:id="rId22"/>
    <p:sldId id="467" r:id="rId23"/>
    <p:sldId id="469" r:id="rId24"/>
    <p:sldId id="470" r:id="rId25"/>
    <p:sldId id="416" r:id="rId26"/>
    <p:sldId id="488" r:id="rId27"/>
    <p:sldId id="489" r:id="rId28"/>
    <p:sldId id="490" r:id="rId29"/>
    <p:sldId id="491" r:id="rId30"/>
    <p:sldId id="492" r:id="rId31"/>
    <p:sldId id="424" r:id="rId32"/>
    <p:sldId id="472" r:id="rId33"/>
    <p:sldId id="426" r:id="rId34"/>
    <p:sldId id="429" r:id="rId35"/>
    <p:sldId id="430" r:id="rId36"/>
    <p:sldId id="431" r:id="rId37"/>
    <p:sldId id="432" r:id="rId38"/>
    <p:sldId id="433" r:id="rId39"/>
    <p:sldId id="434" r:id="rId40"/>
    <p:sldId id="436" r:id="rId41"/>
    <p:sldId id="474" r:id="rId42"/>
    <p:sldId id="437" r:id="rId43"/>
    <p:sldId id="438" r:id="rId44"/>
    <p:sldId id="440" r:id="rId45"/>
    <p:sldId id="441" r:id="rId46"/>
    <p:sldId id="475" r:id="rId47"/>
    <p:sldId id="444" r:id="rId48"/>
    <p:sldId id="447" r:id="rId49"/>
    <p:sldId id="448" r:id="rId50"/>
    <p:sldId id="449" r:id="rId51"/>
    <p:sldId id="450" r:id="rId52"/>
    <p:sldId id="454" r:id="rId53"/>
    <p:sldId id="455" r:id="rId54"/>
    <p:sldId id="493" r:id="rId55"/>
    <p:sldId id="494" r:id="rId56"/>
    <p:sldId id="495" r:id="rId57"/>
    <p:sldId id="496" r:id="rId58"/>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96633"/>
    <a:srgbClr val="993300"/>
    <a:srgbClr val="0000FF"/>
    <a:srgbClr val="1D1D75"/>
    <a:srgbClr val="3333CC"/>
    <a:srgbClr val="360D00"/>
    <a:srgbClr val="CC3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autoAdjust="0"/>
    <p:restoredTop sz="74638" autoAdjust="0"/>
  </p:normalViewPr>
  <p:slideViewPr>
    <p:cSldViewPr>
      <p:cViewPr varScale="1">
        <p:scale>
          <a:sx n="67" d="100"/>
          <a:sy n="67" d="100"/>
        </p:scale>
        <p:origin x="-206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626"/>
    </p:cViewPr>
  </p:sorterViewPr>
  <p:notesViewPr>
    <p:cSldViewPr>
      <p:cViewPr varScale="1">
        <p:scale>
          <a:sx n="73" d="100"/>
          <a:sy n="73" d="100"/>
        </p:scale>
        <p:origin x="-2742"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207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07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07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D082FC3-072B-47E4-8DDC-87A7C539280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4A411A5-B553-444E-8336-7375134698D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C165261A-A414-4B7A-8F3E-C448B182D69B}" type="slidenum">
              <a:rPr lang="en-US" altLang="en-US" sz="1200" smtClean="0"/>
              <a:pPr/>
              <a:t>4</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latin typeface="Arial" panose="020B0604020202020204" pitchFamily="34" charset="0"/>
                <a:cs typeface="DejaVu Sans" panose="020B0603030804020204" pitchFamily="34" charset="0"/>
              </a:rPr>
              <a:t>Initial velocities of enzyme-catalyzed reactions.</a:t>
            </a:r>
            <a:r>
              <a:rPr lang="en-US" altLang="en-US" dirty="0">
                <a:latin typeface="Arial" panose="020B0604020202020204" pitchFamily="34" charset="0"/>
                <a:cs typeface="DejaVu Sans" panose="020B0603030804020204" pitchFamily="34" charset="0"/>
              </a:rPr>
              <a:t> A theoretical enzyme catalyzes the reaction S </a:t>
            </a:r>
            <a:r>
              <a:rPr lang="en-US" altLang="en-US" dirty="0">
                <a:latin typeface="Arial" panose="020B0604020202020204" pitchFamily="34" charset="0"/>
                <a:cs typeface="ヒラギノ角ゴ Pro W3" pitchFamily="48" charset="0"/>
              </a:rPr>
              <a:t>↔</a:t>
            </a:r>
            <a:r>
              <a:rPr lang="en-US" altLang="en-US" dirty="0">
                <a:latin typeface="Arial" panose="020B0604020202020204" pitchFamily="34" charset="0"/>
                <a:cs typeface="DejaVu Sans" panose="020B0603030804020204" pitchFamily="34" charset="0"/>
              </a:rPr>
              <a:t> P, and is present at a concentration sufficient to catalyze the reaction at a maximum velocity,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max</a:t>
            </a:r>
            <a:r>
              <a:rPr lang="en-US" altLang="en-US" dirty="0">
                <a:latin typeface="Arial" panose="020B0604020202020204" pitchFamily="34" charset="0"/>
                <a:cs typeface="DejaVu Sans" panose="020B0603030804020204" pitchFamily="34" charset="0"/>
              </a:rPr>
              <a:t>, of 1 </a:t>
            </a:r>
            <a:r>
              <a:rPr lang="en-US" altLang="en-US" i="1" dirty="0" err="1">
                <a:latin typeface="Lucida Grande" pitchFamily="48" charset="0"/>
                <a:cs typeface="DejaVu Sans" panose="020B0603030804020204" pitchFamily="34" charset="0"/>
              </a:rPr>
              <a:t>μ</a:t>
            </a:r>
            <a:r>
              <a:rPr lang="en-US" altLang="en-US" dirty="0" err="1">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/min. The </a:t>
            </a:r>
            <a:r>
              <a:rPr lang="en-US" altLang="en-US" dirty="0" err="1">
                <a:latin typeface="Arial" panose="020B0604020202020204" pitchFamily="34" charset="0"/>
                <a:cs typeface="DejaVu Sans" panose="020B0603030804020204" pitchFamily="34" charset="0"/>
              </a:rPr>
              <a:t>Michaelis</a:t>
            </a:r>
            <a:r>
              <a:rPr lang="en-US" altLang="en-US" dirty="0">
                <a:latin typeface="Arial" panose="020B0604020202020204" pitchFamily="34" charset="0"/>
                <a:cs typeface="DejaVu Sans" panose="020B0603030804020204" pitchFamily="34" charset="0"/>
              </a:rPr>
              <a:t> constant, </a:t>
            </a:r>
            <a:r>
              <a:rPr lang="en-US" altLang="en-US" i="1" dirty="0">
                <a:latin typeface="Arial" panose="020B0604020202020204" pitchFamily="34" charset="0"/>
                <a:cs typeface="DejaVu Sans" panose="020B0603030804020204" pitchFamily="34" charset="0"/>
              </a:rPr>
              <a:t>K</a:t>
            </a:r>
            <a:r>
              <a:rPr lang="en-US" altLang="en-US" baseline="-25000" dirty="0">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 (explained in the text), is 0.5 </a:t>
            </a:r>
            <a:r>
              <a:rPr lang="en-US" altLang="en-US" i="1" dirty="0" err="1">
                <a:latin typeface="Lucida Grande" pitchFamily="48" charset="0"/>
                <a:cs typeface="DejaVu Sans" panose="020B0603030804020204" pitchFamily="34" charset="0"/>
              </a:rPr>
              <a:t>μ</a:t>
            </a:r>
            <a:r>
              <a:rPr lang="en-US" altLang="en-US" dirty="0" err="1">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 Progress curves are shown for substrate concentrations below, at, and above the </a:t>
            </a:r>
            <a:r>
              <a:rPr lang="en-US" altLang="en-US" i="1" dirty="0">
                <a:latin typeface="Arial" panose="020B0604020202020204" pitchFamily="34" charset="0"/>
                <a:cs typeface="DejaVu Sans" panose="020B0603030804020204" pitchFamily="34" charset="0"/>
              </a:rPr>
              <a:t>K</a:t>
            </a:r>
            <a:r>
              <a:rPr lang="en-US" altLang="en-US" baseline="-25000" dirty="0">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 The rate of an enzyme-catalyzed reaction declines as substrate is converted to product. A tangent to each curve taken at time = 0 defines the initial velocity,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0</a:t>
            </a:r>
            <a:r>
              <a:rPr lang="en-US" altLang="en-US" dirty="0">
                <a:latin typeface="Arial" panose="020B0604020202020204" pitchFamily="34" charset="0"/>
                <a:cs typeface="DejaVu Sans" panose="020B0603030804020204" pitchFamily="34" charset="0"/>
              </a:rPr>
              <a:t>, of each reaction.</a:t>
            </a:r>
          </a:p>
          <a:p>
            <a:r>
              <a:rPr lang="en-US" altLang="en-US" b="1" dirty="0">
                <a:latin typeface="Arial" panose="020B0604020202020204" pitchFamily="34" charset="0"/>
                <a:cs typeface="DejaVu Sans" panose="020B0603030804020204" pitchFamily="34" charset="0"/>
              </a:rPr>
              <a:t>Effect of substrate concentration on the initial velocity of an enzyme-catalyzed reaction.</a:t>
            </a:r>
            <a:r>
              <a:rPr lang="en-US" altLang="en-US" dirty="0">
                <a:latin typeface="Arial" panose="020B0604020202020204" pitchFamily="34" charset="0"/>
                <a:cs typeface="DejaVu Sans" panose="020B0603030804020204" pitchFamily="34" charset="0"/>
              </a:rPr>
              <a:t> The maximum velocity,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max</a:t>
            </a:r>
            <a:r>
              <a:rPr lang="en-US" altLang="en-US" dirty="0">
                <a:latin typeface="Arial" panose="020B0604020202020204" pitchFamily="34" charset="0"/>
                <a:cs typeface="DejaVu Sans" panose="020B0603030804020204" pitchFamily="34" charset="0"/>
              </a:rPr>
              <a:t>, is extrapolated from the plot, because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0</a:t>
            </a:r>
            <a:r>
              <a:rPr lang="en-US" altLang="en-US" dirty="0">
                <a:latin typeface="Arial" panose="020B0604020202020204" pitchFamily="34" charset="0"/>
                <a:cs typeface="DejaVu Sans" panose="020B0603030804020204" pitchFamily="34" charset="0"/>
              </a:rPr>
              <a:t> approaches but never quite reaches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max</a:t>
            </a:r>
            <a:r>
              <a:rPr lang="en-US" altLang="en-US" dirty="0">
                <a:latin typeface="Arial" panose="020B0604020202020204" pitchFamily="34" charset="0"/>
                <a:cs typeface="DejaVu Sans" panose="020B0603030804020204" pitchFamily="34" charset="0"/>
              </a:rPr>
              <a:t>. The substrate concentration at which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0</a:t>
            </a:r>
            <a:r>
              <a:rPr lang="en-US" altLang="en-US" dirty="0">
                <a:latin typeface="Arial" panose="020B0604020202020204" pitchFamily="34" charset="0"/>
                <a:cs typeface="DejaVu Sans" panose="020B0603030804020204" pitchFamily="34" charset="0"/>
              </a:rPr>
              <a:t> is half maximal is </a:t>
            </a:r>
            <a:r>
              <a:rPr lang="en-US" altLang="en-US" i="1" dirty="0">
                <a:latin typeface="Arial" panose="020B0604020202020204" pitchFamily="34" charset="0"/>
                <a:cs typeface="DejaVu Sans" panose="020B0603030804020204" pitchFamily="34" charset="0"/>
              </a:rPr>
              <a:t>K</a:t>
            </a:r>
            <a:r>
              <a:rPr lang="en-US" altLang="en-US" baseline="-25000" dirty="0">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 the </a:t>
            </a:r>
            <a:r>
              <a:rPr lang="en-US" altLang="en-US" dirty="0" err="1">
                <a:latin typeface="Arial" panose="020B0604020202020204" pitchFamily="34" charset="0"/>
                <a:cs typeface="DejaVu Sans" panose="020B0603030804020204" pitchFamily="34" charset="0"/>
              </a:rPr>
              <a:t>Michaelis</a:t>
            </a:r>
            <a:r>
              <a:rPr lang="en-US" altLang="en-US" dirty="0">
                <a:latin typeface="Arial" panose="020B0604020202020204" pitchFamily="34" charset="0"/>
                <a:cs typeface="DejaVu Sans" panose="020B0603030804020204" pitchFamily="34" charset="0"/>
              </a:rPr>
              <a:t> constant. The concentration of enzyme in an experiment such as this is generally so low that [S] &gt;&gt; [E] even when [S] is described as low or relatively low. The units shown are typical for enzyme-catalyzed reactions and are given only to help illustrate the meaning of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0</a:t>
            </a:r>
            <a:r>
              <a:rPr lang="en-US" altLang="en-US" dirty="0">
                <a:latin typeface="Arial" panose="020B0604020202020204" pitchFamily="34" charset="0"/>
                <a:cs typeface="DejaVu Sans" panose="020B0603030804020204" pitchFamily="34" charset="0"/>
              </a:rPr>
              <a:t> and [S]. (Note that the curve describes </a:t>
            </a:r>
            <a:r>
              <a:rPr lang="en-US" altLang="en-US" i="1" dirty="0">
                <a:latin typeface="Arial" panose="020B0604020202020204" pitchFamily="34" charset="0"/>
                <a:cs typeface="DejaVu Sans" panose="020B0603030804020204" pitchFamily="34" charset="0"/>
              </a:rPr>
              <a:t>part</a:t>
            </a:r>
            <a:r>
              <a:rPr lang="en-US" altLang="en-US" dirty="0">
                <a:latin typeface="Arial" panose="020B0604020202020204" pitchFamily="34" charset="0"/>
                <a:cs typeface="DejaVu Sans" panose="020B0603030804020204" pitchFamily="34" charset="0"/>
              </a:rPr>
              <a:t> of a rectangular hyperbola, with one asymptote at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max</a:t>
            </a:r>
            <a:r>
              <a:rPr lang="en-US" altLang="en-US" dirty="0">
                <a:latin typeface="Arial" panose="020B0604020202020204" pitchFamily="34" charset="0"/>
                <a:cs typeface="DejaVu Sans" panose="020B0603030804020204" pitchFamily="34" charset="0"/>
              </a:rPr>
              <a:t>. If the curve were continued below [S] = 0, it would approach a vertical asymptote at [S] = </a:t>
            </a:r>
            <a:r>
              <a:rPr lang="en-US" altLang="en-US" dirty="0">
                <a:latin typeface="Arial" panose="020B0604020202020204" pitchFamily="34" charset="0"/>
                <a:cs typeface="ヒラギノ角ゴ Pro W3" pitchFamily="48" charset="0"/>
              </a:rPr>
              <a:t>–</a:t>
            </a:r>
            <a:r>
              <a:rPr lang="en-US" altLang="en-US" i="1" dirty="0">
                <a:latin typeface="Arial" panose="020B0604020202020204" pitchFamily="34" charset="0"/>
                <a:cs typeface="DejaVu Sans" panose="020B0603030804020204" pitchFamily="34" charset="0"/>
              </a:rPr>
              <a:t>K</a:t>
            </a:r>
            <a:r>
              <a:rPr lang="en-US" altLang="en-US" baseline="-25000" dirty="0">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E8575937-EEC8-4296-A7F9-FD10B6B72558}" type="slidenum">
              <a:rPr lang="en-US" altLang="en-US" sz="1200" smtClean="0"/>
              <a:pPr/>
              <a:t>31</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latin typeface="Arial" panose="020B0604020202020204" pitchFamily="34" charset="0"/>
                <a:cs typeface="DejaVu Sans" panose="020B0603030804020204" pitchFamily="34" charset="0"/>
              </a:rPr>
              <a:t>Dependence of initial velocity on substrate concentration.</a:t>
            </a:r>
            <a:r>
              <a:rPr lang="en-US" altLang="en-US" dirty="0">
                <a:latin typeface="Arial" panose="020B0604020202020204" pitchFamily="34" charset="0"/>
                <a:cs typeface="DejaVu Sans" panose="020B0603030804020204" pitchFamily="34" charset="0"/>
              </a:rPr>
              <a:t> This graph shows the kinetic parameters that define the limits of the curve at high and low [S]. At low [S], </a:t>
            </a:r>
            <a:r>
              <a:rPr lang="en-US" altLang="en-US" i="1" dirty="0">
                <a:latin typeface="Arial" panose="020B0604020202020204" pitchFamily="34" charset="0"/>
                <a:cs typeface="DejaVu Sans" panose="020B0603030804020204" pitchFamily="34" charset="0"/>
              </a:rPr>
              <a:t>K</a:t>
            </a:r>
            <a:r>
              <a:rPr lang="en-US" altLang="en-US" baseline="-25000" dirty="0">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 &gt;&gt; [S] and the [S] term in the denominator of the </a:t>
            </a:r>
            <a:r>
              <a:rPr lang="en-US" altLang="en-US" dirty="0" err="1">
                <a:latin typeface="Arial" panose="020B0604020202020204" pitchFamily="34" charset="0"/>
                <a:cs typeface="DejaVu Sans" panose="020B0603030804020204" pitchFamily="34" charset="0"/>
              </a:rPr>
              <a:t>Michaelis-Menten</a:t>
            </a:r>
            <a:r>
              <a:rPr lang="en-US" altLang="en-US" dirty="0">
                <a:latin typeface="Arial" panose="020B0604020202020204" pitchFamily="34" charset="0"/>
                <a:cs typeface="DejaVu Sans" panose="020B0603030804020204" pitchFamily="34" charset="0"/>
              </a:rPr>
              <a:t> equation (</a:t>
            </a:r>
            <a:r>
              <a:rPr lang="en-US" altLang="en-US" dirty="0" err="1">
                <a:latin typeface="Arial" panose="020B0604020202020204" pitchFamily="34" charset="0"/>
                <a:cs typeface="DejaVu Sans" panose="020B0603030804020204" pitchFamily="34" charset="0"/>
              </a:rPr>
              <a:t>Eqn</a:t>
            </a:r>
            <a:r>
              <a:rPr lang="en-US" altLang="en-US" dirty="0">
                <a:latin typeface="Arial" panose="020B0604020202020204" pitchFamily="34" charset="0"/>
                <a:cs typeface="DejaVu Sans" panose="020B0603030804020204" pitchFamily="34" charset="0"/>
              </a:rPr>
              <a:t> 6-9) becomes insignificant. The equation simplifies to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0</a:t>
            </a:r>
            <a:r>
              <a:rPr lang="en-US" altLang="en-US" dirty="0">
                <a:latin typeface="Arial" panose="020B0604020202020204" pitchFamily="34" charset="0"/>
                <a:cs typeface="DejaVu Sans" panose="020B0603030804020204" pitchFamily="34" charset="0"/>
              </a:rPr>
              <a:t> = </a:t>
            </a:r>
            <a:r>
              <a:rPr lang="en-US" altLang="en-US" i="1" dirty="0" err="1">
                <a:latin typeface="Arial" panose="020B0604020202020204" pitchFamily="34" charset="0"/>
                <a:cs typeface="DejaVu Sans" panose="020B0603030804020204" pitchFamily="34" charset="0"/>
              </a:rPr>
              <a:t>V</a:t>
            </a:r>
            <a:r>
              <a:rPr lang="en-US" altLang="en-US" baseline="-25000" dirty="0" err="1">
                <a:latin typeface="Arial" panose="020B0604020202020204" pitchFamily="34" charset="0"/>
                <a:cs typeface="DejaVu Sans" panose="020B0603030804020204" pitchFamily="34" charset="0"/>
              </a:rPr>
              <a:t>max</a:t>
            </a:r>
            <a:r>
              <a:rPr lang="en-US" altLang="en-US" dirty="0">
                <a:latin typeface="Arial" panose="020B0604020202020204" pitchFamily="34" charset="0"/>
                <a:cs typeface="DejaVu Sans" panose="020B0603030804020204" pitchFamily="34" charset="0"/>
              </a:rPr>
              <a:t>[S]/</a:t>
            </a:r>
            <a:r>
              <a:rPr lang="en-US" altLang="en-US" i="1" dirty="0">
                <a:latin typeface="Arial" panose="020B0604020202020204" pitchFamily="34" charset="0"/>
                <a:cs typeface="DejaVu Sans" panose="020B0603030804020204" pitchFamily="34" charset="0"/>
              </a:rPr>
              <a:t>K</a:t>
            </a:r>
            <a:r>
              <a:rPr lang="en-US" altLang="en-US" baseline="-25000" dirty="0">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 and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0</a:t>
            </a:r>
            <a:r>
              <a:rPr lang="en-US" altLang="en-US" dirty="0">
                <a:latin typeface="Arial" panose="020B0604020202020204" pitchFamily="34" charset="0"/>
                <a:cs typeface="DejaVu Sans" panose="020B0603030804020204" pitchFamily="34" charset="0"/>
              </a:rPr>
              <a:t> exhibits a linear dependence on [S], as observed here. At high [S], where [S] &gt;&gt; </a:t>
            </a:r>
            <a:r>
              <a:rPr lang="en-US" altLang="en-US" i="1" dirty="0">
                <a:latin typeface="Arial" panose="020B0604020202020204" pitchFamily="34" charset="0"/>
                <a:cs typeface="DejaVu Sans" panose="020B0603030804020204" pitchFamily="34" charset="0"/>
              </a:rPr>
              <a:t>K</a:t>
            </a:r>
            <a:r>
              <a:rPr lang="en-US" altLang="en-US" baseline="-25000" dirty="0">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 the </a:t>
            </a:r>
            <a:r>
              <a:rPr lang="en-US" altLang="en-US" i="1" dirty="0">
                <a:latin typeface="Arial" panose="020B0604020202020204" pitchFamily="34" charset="0"/>
                <a:cs typeface="DejaVu Sans" panose="020B0603030804020204" pitchFamily="34" charset="0"/>
              </a:rPr>
              <a:t>K</a:t>
            </a:r>
            <a:r>
              <a:rPr lang="en-US" altLang="en-US" baseline="-25000" dirty="0">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 term in the denominator of the </a:t>
            </a:r>
            <a:r>
              <a:rPr lang="en-US" altLang="en-US" dirty="0" err="1">
                <a:latin typeface="Arial" panose="020B0604020202020204" pitchFamily="34" charset="0"/>
                <a:cs typeface="DejaVu Sans" panose="020B0603030804020204" pitchFamily="34" charset="0"/>
              </a:rPr>
              <a:t>Michaelis-Menten</a:t>
            </a:r>
            <a:r>
              <a:rPr lang="en-US" altLang="en-US" dirty="0">
                <a:latin typeface="Arial" panose="020B0604020202020204" pitchFamily="34" charset="0"/>
                <a:cs typeface="DejaVu Sans" panose="020B0603030804020204" pitchFamily="34" charset="0"/>
              </a:rPr>
              <a:t> equation becomes insignificant and the equation simplifies to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0</a:t>
            </a:r>
            <a:r>
              <a:rPr lang="en-US" altLang="en-US" dirty="0">
                <a:latin typeface="Arial" panose="020B0604020202020204" pitchFamily="34" charset="0"/>
                <a:cs typeface="DejaVu Sans" panose="020B0603030804020204" pitchFamily="34" charset="0"/>
              </a:rPr>
              <a:t> = </a:t>
            </a:r>
            <a:r>
              <a:rPr lang="en-US" altLang="en-US" i="1" dirty="0" err="1">
                <a:latin typeface="Arial" panose="020B0604020202020204" pitchFamily="34" charset="0"/>
                <a:cs typeface="DejaVu Sans" panose="020B0603030804020204" pitchFamily="34" charset="0"/>
              </a:rPr>
              <a:t>V</a:t>
            </a:r>
            <a:r>
              <a:rPr lang="en-US" altLang="en-US" baseline="-25000" dirty="0" err="1">
                <a:latin typeface="Arial" panose="020B0604020202020204" pitchFamily="34" charset="0"/>
                <a:cs typeface="DejaVu Sans" panose="020B0603030804020204" pitchFamily="34" charset="0"/>
              </a:rPr>
              <a:t>max</a:t>
            </a:r>
            <a:r>
              <a:rPr lang="en-US" altLang="en-US" dirty="0">
                <a:latin typeface="Arial" panose="020B0604020202020204" pitchFamily="34" charset="0"/>
                <a:cs typeface="DejaVu Sans" panose="020B0603030804020204" pitchFamily="34" charset="0"/>
              </a:rPr>
              <a:t>; this is consistent with the plateau observed at high [S]. The </a:t>
            </a:r>
            <a:r>
              <a:rPr lang="en-US" altLang="en-US" dirty="0" err="1">
                <a:latin typeface="Arial" panose="020B0604020202020204" pitchFamily="34" charset="0"/>
                <a:cs typeface="DejaVu Sans" panose="020B0603030804020204" pitchFamily="34" charset="0"/>
              </a:rPr>
              <a:t>Michaelis-Menten</a:t>
            </a:r>
            <a:r>
              <a:rPr lang="en-US" altLang="en-US" dirty="0">
                <a:latin typeface="Arial" panose="020B0604020202020204" pitchFamily="34" charset="0"/>
                <a:cs typeface="DejaVu Sans" panose="020B0603030804020204" pitchFamily="34" charset="0"/>
              </a:rPr>
              <a:t> equation is therefore consistent with the observed dependence of </a:t>
            </a:r>
            <a:r>
              <a:rPr lang="en-US" altLang="en-US" i="1" dirty="0">
                <a:latin typeface="Arial" panose="020B0604020202020204" pitchFamily="34" charset="0"/>
                <a:cs typeface="DejaVu Sans" panose="020B0603030804020204" pitchFamily="34" charset="0"/>
              </a:rPr>
              <a:t>V</a:t>
            </a:r>
            <a:r>
              <a:rPr lang="en-US" altLang="en-US" baseline="-25000" dirty="0">
                <a:latin typeface="Arial" panose="020B0604020202020204" pitchFamily="34" charset="0"/>
                <a:cs typeface="DejaVu Sans" panose="020B0603030804020204" pitchFamily="34" charset="0"/>
              </a:rPr>
              <a:t>0</a:t>
            </a:r>
            <a:r>
              <a:rPr lang="en-US" altLang="en-US" dirty="0">
                <a:latin typeface="Arial" panose="020B0604020202020204" pitchFamily="34" charset="0"/>
                <a:cs typeface="DejaVu Sans" panose="020B0603030804020204" pitchFamily="34" charset="0"/>
              </a:rPr>
              <a:t> on [S], and the shape of the curve is defined by the terms </a:t>
            </a:r>
            <a:r>
              <a:rPr lang="en-US" altLang="en-US" i="1" dirty="0" err="1">
                <a:latin typeface="Arial" panose="020B0604020202020204" pitchFamily="34" charset="0"/>
                <a:cs typeface="DejaVu Sans" panose="020B0603030804020204" pitchFamily="34" charset="0"/>
              </a:rPr>
              <a:t>V</a:t>
            </a:r>
            <a:r>
              <a:rPr lang="en-US" altLang="en-US" baseline="-25000" dirty="0" err="1">
                <a:latin typeface="Arial" panose="020B0604020202020204" pitchFamily="34" charset="0"/>
                <a:cs typeface="DejaVu Sans" panose="020B0603030804020204" pitchFamily="34" charset="0"/>
              </a:rPr>
              <a:t>max</a:t>
            </a:r>
            <a:r>
              <a:rPr lang="en-US" altLang="en-US" dirty="0">
                <a:latin typeface="Arial" panose="020B0604020202020204" pitchFamily="34" charset="0"/>
                <a:cs typeface="DejaVu Sans" panose="020B0603030804020204" pitchFamily="34" charset="0"/>
              </a:rPr>
              <a:t>/</a:t>
            </a:r>
            <a:r>
              <a:rPr lang="en-US" altLang="en-US" i="1" dirty="0">
                <a:latin typeface="Arial" panose="020B0604020202020204" pitchFamily="34" charset="0"/>
                <a:cs typeface="DejaVu Sans" panose="020B0603030804020204" pitchFamily="34" charset="0"/>
              </a:rPr>
              <a:t>K</a:t>
            </a:r>
            <a:r>
              <a:rPr lang="en-US" altLang="en-US" baseline="-25000" dirty="0">
                <a:latin typeface="Arial" panose="020B0604020202020204" pitchFamily="34" charset="0"/>
                <a:cs typeface="DejaVu Sans" panose="020B0603030804020204" pitchFamily="34" charset="0"/>
              </a:rPr>
              <a:t>m</a:t>
            </a:r>
            <a:r>
              <a:rPr lang="en-US" altLang="en-US" dirty="0">
                <a:latin typeface="Arial" panose="020B0604020202020204" pitchFamily="34" charset="0"/>
                <a:cs typeface="DejaVu Sans" panose="020B0603030804020204" pitchFamily="34" charset="0"/>
              </a:rPr>
              <a:t> at low [S] and </a:t>
            </a:r>
            <a:r>
              <a:rPr lang="en-US" altLang="en-US" i="1" dirty="0" err="1">
                <a:latin typeface="Arial" panose="020B0604020202020204" pitchFamily="34" charset="0"/>
                <a:cs typeface="DejaVu Sans" panose="020B0603030804020204" pitchFamily="34" charset="0"/>
              </a:rPr>
              <a:t>V</a:t>
            </a:r>
            <a:r>
              <a:rPr lang="en-US" altLang="en-US" baseline="-25000" dirty="0" err="1">
                <a:latin typeface="Arial" panose="020B0604020202020204" pitchFamily="34" charset="0"/>
                <a:cs typeface="DejaVu Sans" panose="020B0603030804020204" pitchFamily="34" charset="0"/>
              </a:rPr>
              <a:t>max</a:t>
            </a:r>
            <a:r>
              <a:rPr lang="en-US" altLang="en-US" dirty="0">
                <a:latin typeface="Arial" panose="020B0604020202020204" pitchFamily="34" charset="0"/>
                <a:cs typeface="DejaVu Sans" panose="020B0603030804020204" pitchFamily="34" charset="0"/>
              </a:rPr>
              <a:t> at high [S].</a:t>
            </a: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611A06BA-30F2-43DC-B3B6-85D211D1E929}" type="slidenum">
              <a:rPr lang="en-US" altLang="en-US" sz="1200" smtClean="0"/>
              <a:pPr/>
              <a:t>32</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a:latin typeface="Arial" panose="020B0604020202020204" pitchFamily="34" charset="0"/>
                <a:cs typeface="DejaVu Sans" panose="020B0603030804020204" pitchFamily="34" charset="0"/>
              </a:rPr>
              <a:t>A double-reciprocal or Lineweaver-Burk plot.</a:t>
            </a:r>
            <a:endParaRPr lang="en-CA" altLang="en-US">
              <a:latin typeface="Arial" panose="020B0604020202020204" pitchFamily="34" charset="0"/>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EAB89DE8-5365-44A5-9C52-4CF604FB2D0D}" type="slidenum">
              <a:rPr lang="en-US" altLang="en-US" sz="1200" smtClean="0"/>
              <a:pPr/>
              <a:t>33</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7C9D3259-477E-4E07-BC3E-3DE85D54BF76}" type="slidenum">
              <a:rPr lang="en-US" altLang="en-US" sz="1200" smtClean="0"/>
              <a:pPr/>
              <a:t>34</a:t>
            </a:fld>
            <a:endParaRPr lang="en-US" altLang="en-US" sz="1200"/>
          </a:p>
        </p:txBody>
      </p:sp>
      <p:sp>
        <p:nvSpPr>
          <p:cNvPr id="71683" name="Slide Image Placeholder 1"/>
          <p:cNvSpPr>
            <a:spLocks noGrp="1" noRot="1" noChangeAspect="1" noTextEdit="1"/>
          </p:cNvSpPr>
          <p:nvPr>
            <p:ph type="sldImg"/>
          </p:nvPr>
        </p:nvSpPr>
        <p:spPr>
          <a:xfrm>
            <a:off x="1144588" y="684213"/>
            <a:ext cx="4572000" cy="3429000"/>
          </a:xfrm>
          <a:ln/>
        </p:spPr>
      </p:sp>
      <p:sp>
        <p:nvSpPr>
          <p:cNvPr id="71684" name="Notes Placeholder 2"/>
          <p:cNvSpPr>
            <a:spLocks noGrp="1"/>
          </p:cNvSpPr>
          <p:nvPr>
            <p:ph type="body" idx="1"/>
          </p:nvPr>
        </p:nvSpPr>
        <p:spPr>
          <a:xfrm>
            <a:off x="685800" y="4343400"/>
            <a:ext cx="5486400" cy="411638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43" tIns="45071" rIns="90143" bIns="45071"/>
          <a:lstStyle/>
          <a:p>
            <a:pPr eaLnBrk="1" hangingPunct="1"/>
            <a:endParaRPr lang="en-US" altLang="en-US">
              <a:latin typeface="Arial" panose="020B0604020202020204" pitchFamily="34" charset="0"/>
            </a:endParaRPr>
          </a:p>
        </p:txBody>
      </p:sp>
      <p:sp>
        <p:nvSpPr>
          <p:cNvPr id="71685" name="Slide Number Placeholder 3"/>
          <p:cNvSpPr txBox="1">
            <a:spLocks noGrp="1"/>
          </p:cNvSpPr>
          <p:nvPr/>
        </p:nvSpPr>
        <p:spPr bwMode="auto">
          <a:xfrm>
            <a:off x="3884613" y="8683625"/>
            <a:ext cx="2971800"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43" tIns="45071" rIns="90143" bIns="45071" anchor="b"/>
          <a:lstStyle>
            <a:lvl1pPr defTabSz="901700">
              <a:defRPr sz="3200">
                <a:solidFill>
                  <a:schemeClr val="tx1"/>
                </a:solidFill>
                <a:latin typeface="Arial" panose="020B0604020202020204" pitchFamily="34" charset="0"/>
              </a:defRPr>
            </a:lvl1pPr>
            <a:lvl2pPr marL="742950" indent="-285750" defTabSz="901700">
              <a:defRPr sz="3200">
                <a:solidFill>
                  <a:schemeClr val="tx1"/>
                </a:solidFill>
                <a:latin typeface="Arial" panose="020B0604020202020204" pitchFamily="34" charset="0"/>
              </a:defRPr>
            </a:lvl2pPr>
            <a:lvl3pPr marL="1143000" indent="-228600" defTabSz="901700">
              <a:defRPr sz="3200">
                <a:solidFill>
                  <a:schemeClr val="tx1"/>
                </a:solidFill>
                <a:latin typeface="Arial" panose="020B0604020202020204" pitchFamily="34" charset="0"/>
              </a:defRPr>
            </a:lvl3pPr>
            <a:lvl4pPr marL="1600200" indent="-228600" defTabSz="901700">
              <a:defRPr sz="3200">
                <a:solidFill>
                  <a:schemeClr val="tx1"/>
                </a:solidFill>
                <a:latin typeface="Arial" panose="020B0604020202020204" pitchFamily="34" charset="0"/>
              </a:defRPr>
            </a:lvl4pPr>
            <a:lvl5pPr marL="2057400" indent="-228600" defTabSz="901700">
              <a:defRPr sz="3200">
                <a:solidFill>
                  <a:schemeClr val="tx1"/>
                </a:solidFill>
                <a:latin typeface="Arial" panose="020B0604020202020204" pitchFamily="34" charset="0"/>
              </a:defRPr>
            </a:lvl5pPr>
            <a:lvl6pPr marL="2514600" indent="-228600" defTabSz="901700"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901700"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901700"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901700" eaLnBrk="0" fontAlgn="base" hangingPunct="0">
              <a:spcBef>
                <a:spcPct val="0"/>
              </a:spcBef>
              <a:spcAft>
                <a:spcPct val="0"/>
              </a:spcAft>
              <a:defRPr sz="3200">
                <a:solidFill>
                  <a:schemeClr val="tx1"/>
                </a:solidFill>
                <a:latin typeface="Arial" panose="020B0604020202020204" pitchFamily="34" charset="0"/>
              </a:defRPr>
            </a:lvl9pPr>
          </a:lstStyle>
          <a:p>
            <a:pPr algn="r"/>
            <a:fld id="{7352BE9B-7135-4ADE-A009-4779ACA1D0C5}" type="slidenum">
              <a:rPr lang="en-US" altLang="en-US" sz="1200">
                <a:latin typeface="Times New Roman" panose="02020603050405020304" pitchFamily="18" charset="0"/>
              </a:rPr>
              <a:pPr algn="r"/>
              <a:t>34</a:t>
            </a:fld>
            <a:endParaRPr lang="en-US" altLang="en-US"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92B739CE-1946-4B44-92BA-F2C7E8D7906E}" type="slidenum">
              <a:rPr lang="en-US" altLang="en-US" sz="1200" smtClean="0"/>
              <a:pPr/>
              <a:t>37</a:t>
            </a:fld>
            <a:endParaRPr lang="en-US" altLang="en-US" sz="1200"/>
          </a:p>
        </p:txBody>
      </p:sp>
      <p:sp>
        <p:nvSpPr>
          <p:cNvPr id="75779"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6B94F35A-6F1D-4595-8044-B9CFCABD4DCA}" type="slidenum">
              <a:rPr lang="en-US" altLang="en-US" sz="1100"/>
              <a:pPr algn="r" eaLnBrk="1" hangingPunct="1"/>
              <a:t>37</a:t>
            </a:fld>
            <a:endParaRPr lang="en-US" altLang="en-US" sz="1100"/>
          </a:p>
        </p:txBody>
      </p:sp>
      <p:sp>
        <p:nvSpPr>
          <p:cNvPr id="75780"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75781"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66E4D246-3192-4FCC-B773-F8882B007774}" type="slidenum">
              <a:rPr lang="en-US" altLang="en-US" sz="1200" smtClean="0"/>
              <a:pPr/>
              <a:t>39</a:t>
            </a:fld>
            <a:endParaRPr lang="en-US" altLang="en-US" sz="1200"/>
          </a:p>
        </p:txBody>
      </p:sp>
      <p:sp>
        <p:nvSpPr>
          <p:cNvPr id="78851"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2A4CBF5A-B59C-410C-845D-EF94F2B6113B}" type="slidenum">
              <a:rPr lang="en-US" altLang="en-US" sz="1100"/>
              <a:pPr algn="r" eaLnBrk="1" hangingPunct="1"/>
              <a:t>39</a:t>
            </a:fld>
            <a:endParaRPr lang="en-US" altLang="en-US" sz="1100"/>
          </a:p>
        </p:txBody>
      </p:sp>
      <p:sp>
        <p:nvSpPr>
          <p:cNvPr id="78852"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78853"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r>
              <a:rPr lang="en-IN" altLang="en-US">
                <a:latin typeface="Arial" panose="020B0604020202020204" pitchFamily="34" charset="0"/>
                <a:cs typeface="DejaVu Sans" panose="020B0603030804020204" pitchFamily="34" charset="0"/>
              </a:rPr>
              <a:t>Competitive inhibitors bind to the enzyme's active site; </a:t>
            </a:r>
            <a:r>
              <a:rPr lang="en-IN" altLang="en-US" i="1">
                <a:latin typeface="Arial" panose="020B0604020202020204" pitchFamily="34" charset="0"/>
                <a:cs typeface="DejaVu Sans" panose="020B0603030804020204" pitchFamily="34" charset="0"/>
              </a:rPr>
              <a:t>K</a:t>
            </a:r>
            <a:r>
              <a:rPr lang="en-IN" altLang="en-US" baseline="-25000">
                <a:latin typeface="Arial" panose="020B0604020202020204" pitchFamily="34" charset="0"/>
                <a:cs typeface="DejaVu Sans" panose="020B0603030804020204" pitchFamily="34" charset="0"/>
              </a:rPr>
              <a:t>I</a:t>
            </a:r>
            <a:r>
              <a:rPr lang="en-IN" altLang="en-US">
                <a:latin typeface="Arial" panose="020B0604020202020204" pitchFamily="34" charset="0"/>
                <a:cs typeface="DejaVu Sans" panose="020B0603030804020204" pitchFamily="34" charset="0"/>
              </a:rPr>
              <a:t> is the equilibrium constant for inhibitor binding to 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73F5C630-D0D5-41C3-B0A0-03AF60D5C3F2}" type="slidenum">
              <a:rPr lang="en-US" altLang="en-US" sz="1200" smtClean="0"/>
              <a:pPr/>
              <a:t>40</a:t>
            </a:fld>
            <a:endParaRPr lang="en-US" altLang="en-US" sz="1200"/>
          </a:p>
        </p:txBody>
      </p:sp>
      <p:sp>
        <p:nvSpPr>
          <p:cNvPr id="80899"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173EB4A6-3D29-4D94-A508-15F17D855564}" type="slidenum">
              <a:rPr lang="en-US" altLang="en-US" sz="1100"/>
              <a:pPr algn="r" eaLnBrk="1" hangingPunct="1"/>
              <a:t>40</a:t>
            </a:fld>
            <a:endParaRPr lang="en-US" altLang="en-US" sz="1100"/>
          </a:p>
        </p:txBody>
      </p:sp>
      <p:sp>
        <p:nvSpPr>
          <p:cNvPr id="80900"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80901"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r>
              <a:rPr lang="en-US" altLang="en-US">
                <a:latin typeface="Arial" panose="020B0604020202020204" pitchFamily="34" charset="0"/>
                <a:cs typeface="DejaVu Sans" panose="020B0603030804020204" pitchFamily="34" charset="0"/>
              </a:rPr>
              <a:t>A double-reciprocal or Lineweaver-Burk plot.</a:t>
            </a:r>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6E4D0EB9-E1F5-4407-B97E-8A23884E4489}" type="slidenum">
              <a:rPr lang="en-US" altLang="en-US" sz="1200" smtClean="0"/>
              <a:pPr/>
              <a:t>41</a:t>
            </a:fld>
            <a:endParaRPr lang="en-US" altLang="en-US" sz="1200"/>
          </a:p>
        </p:txBody>
      </p:sp>
      <p:sp>
        <p:nvSpPr>
          <p:cNvPr id="82947"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D4B886DF-2A2F-4C47-95BA-16359876CA88}" type="slidenum">
              <a:rPr lang="en-US" altLang="en-US" sz="1100"/>
              <a:pPr algn="r" eaLnBrk="1" hangingPunct="1"/>
              <a:t>41</a:t>
            </a:fld>
            <a:endParaRPr lang="en-US" altLang="en-US" sz="1100"/>
          </a:p>
        </p:txBody>
      </p:sp>
      <p:sp>
        <p:nvSpPr>
          <p:cNvPr id="82948"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82949"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A2478085-4446-4D69-9545-B6B70E2DE54C}" type="slidenum">
              <a:rPr lang="en-US" altLang="en-US" sz="1200" smtClean="0"/>
              <a:pPr/>
              <a:t>42</a:t>
            </a:fld>
            <a:endParaRPr lang="en-US" altLang="en-US" sz="1200"/>
          </a:p>
        </p:txBody>
      </p:sp>
      <p:sp>
        <p:nvSpPr>
          <p:cNvPr id="84995"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A395B135-B846-45FB-BD08-0D220CA6E67B}" type="slidenum">
              <a:rPr lang="en-US" altLang="en-US" sz="1100"/>
              <a:pPr algn="r" eaLnBrk="1" hangingPunct="1"/>
              <a:t>42</a:t>
            </a:fld>
            <a:endParaRPr lang="en-US" altLang="en-US" sz="1100"/>
          </a:p>
        </p:txBody>
      </p:sp>
      <p:sp>
        <p:nvSpPr>
          <p:cNvPr id="84996"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84997"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39E367FF-18BA-43F7-B9B6-AF736F831E8D}" type="slidenum">
              <a:rPr lang="en-US" altLang="en-US" sz="1200" smtClean="0"/>
              <a:pPr/>
              <a:t>43</a:t>
            </a:fld>
            <a:endParaRPr lang="en-US" altLang="en-US" sz="1200"/>
          </a:p>
        </p:txBody>
      </p:sp>
      <p:sp>
        <p:nvSpPr>
          <p:cNvPr id="87043"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6B8AA154-F94F-48F5-B3FF-F396C20E570D}" type="slidenum">
              <a:rPr lang="en-US" altLang="en-US" sz="1100"/>
              <a:pPr algn="r" eaLnBrk="1" hangingPunct="1"/>
              <a:t>43</a:t>
            </a:fld>
            <a:endParaRPr lang="en-US" altLang="en-US" sz="1100"/>
          </a:p>
        </p:txBody>
      </p:sp>
      <p:sp>
        <p:nvSpPr>
          <p:cNvPr id="87044"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87045"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r>
              <a:rPr lang="en-US" altLang="en-US">
                <a:latin typeface="Arial" panose="020B0604020202020204" pitchFamily="34" charset="0"/>
                <a:cs typeface="DejaVu Sans" panose="020B0603030804020204" pitchFamily="34" charset="0"/>
              </a:rPr>
              <a:t>Uncompetitive inhibitors bind at a separate site, but bind only to the ES complex; </a:t>
            </a:r>
            <a:r>
              <a:rPr lang="en-US" altLang="en-US" i="1">
                <a:latin typeface="Arial" panose="020B0604020202020204" pitchFamily="34" charset="0"/>
                <a:cs typeface="DejaVu Sans" panose="020B0603030804020204" pitchFamily="34" charset="0"/>
              </a:rPr>
              <a:t>K</a:t>
            </a:r>
            <a:r>
              <a:rPr lang="en-US" altLang="en-US" baseline="-25000">
                <a:latin typeface="Arial" panose="020B0604020202020204" pitchFamily="34" charset="0"/>
                <a:cs typeface="DejaVu Sans" panose="020B0603030804020204" pitchFamily="34" charset="0"/>
              </a:rPr>
              <a:t>I</a:t>
            </a:r>
            <a:r>
              <a:rPr lang="en-US" altLang="en-US">
                <a:latin typeface="Arial" panose="020B0604020202020204" pitchFamily="34" charset="0"/>
                <a:cs typeface="Lucida Grande" pitchFamily="48" charset="0"/>
              </a:rPr>
              <a:t>′</a:t>
            </a:r>
            <a:r>
              <a:rPr lang="en-US" altLang="en-US">
                <a:latin typeface="Arial" panose="020B0604020202020204" pitchFamily="34" charset="0"/>
                <a:cs typeface="DejaVu Sans" panose="020B0603030804020204" pitchFamily="34" charset="0"/>
              </a:rPr>
              <a:t> is the equilibrium constant for inhibitor binding to 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CA" altLang="en-US">
                <a:latin typeface="Arial" panose="020B0604020202020204" pitchFamily="34" charset="0"/>
              </a:rPr>
              <a:t>80% of protein in cow’s milk if casein. Ovalbumin is the main protein found in egg white, making up 60-65% of the total protein.</a:t>
            </a: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DA1C6420-ACBA-4502-AFA6-08C289C7B1CA}" type="slidenum">
              <a:rPr lang="en-US" altLang="en-US" sz="1200" smtClean="0"/>
              <a:pPr/>
              <a:t>9</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6A447134-84B3-4233-AFD4-6D8E8D90550E}" type="slidenum">
              <a:rPr lang="en-US" altLang="en-US" sz="1200" smtClean="0"/>
              <a:pPr/>
              <a:t>44</a:t>
            </a:fld>
            <a:endParaRPr lang="en-US" altLang="en-US" sz="1200"/>
          </a:p>
        </p:txBody>
      </p:sp>
      <p:sp>
        <p:nvSpPr>
          <p:cNvPr id="89091"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3B1A857F-0457-4314-80FA-F7B168E87D23}" type="slidenum">
              <a:rPr lang="en-US" altLang="en-US" sz="1100"/>
              <a:pPr algn="r" eaLnBrk="1" hangingPunct="1"/>
              <a:t>44</a:t>
            </a:fld>
            <a:endParaRPr lang="en-US" altLang="en-US" sz="1100"/>
          </a:p>
        </p:txBody>
      </p:sp>
      <p:sp>
        <p:nvSpPr>
          <p:cNvPr id="89092"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89093"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1E6E7DB4-EFB7-4AD6-AE72-4B28CBA5E2D0}" type="slidenum">
              <a:rPr lang="en-US" altLang="en-US" sz="1200" smtClean="0"/>
              <a:pPr/>
              <a:t>45</a:t>
            </a:fld>
            <a:endParaRPr lang="en-US" altLang="en-US" sz="1200"/>
          </a:p>
        </p:txBody>
      </p:sp>
      <p:sp>
        <p:nvSpPr>
          <p:cNvPr id="91139"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966052BD-A49F-431C-9AD3-ED7384ABF8BD}" type="slidenum">
              <a:rPr lang="en-US" altLang="en-US" sz="1100"/>
              <a:pPr algn="r" eaLnBrk="1" hangingPunct="1"/>
              <a:t>45</a:t>
            </a:fld>
            <a:endParaRPr lang="en-US" altLang="en-US" sz="1100"/>
          </a:p>
        </p:txBody>
      </p:sp>
      <p:sp>
        <p:nvSpPr>
          <p:cNvPr id="91140"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91141"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r>
              <a:rPr lang="en-IN" altLang="en-US">
                <a:latin typeface="Arial" panose="020B0604020202020204" pitchFamily="34" charset="0"/>
                <a:cs typeface="DejaVu Sans" panose="020B0603030804020204" pitchFamily="34" charset="0"/>
              </a:rPr>
              <a:t>Mixed inhibitors bind at a separate site, but may bind to either E or 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F9A5DE59-0102-4E50-B03F-14C9691A0468}" type="slidenum">
              <a:rPr lang="en-US" altLang="en-US" sz="1200" smtClean="0"/>
              <a:pPr/>
              <a:t>46</a:t>
            </a:fld>
            <a:endParaRPr lang="en-US" altLang="en-US" sz="1200"/>
          </a:p>
        </p:txBody>
      </p:sp>
      <p:sp>
        <p:nvSpPr>
          <p:cNvPr id="93187"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1D8D3035-6998-4AF5-A01C-5819AD50EE11}" type="slidenum">
              <a:rPr lang="en-US" altLang="en-US" sz="1100"/>
              <a:pPr algn="r" eaLnBrk="1" hangingPunct="1"/>
              <a:t>46</a:t>
            </a:fld>
            <a:endParaRPr lang="en-US" altLang="en-US" sz="1100"/>
          </a:p>
        </p:txBody>
      </p:sp>
      <p:sp>
        <p:nvSpPr>
          <p:cNvPr id="93188"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93189"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C931F3A0-60C3-4995-8AD5-6A56813AE3F5}" type="slidenum">
              <a:rPr lang="en-US" altLang="en-US" sz="1200" smtClean="0"/>
              <a:pPr/>
              <a:t>48</a:t>
            </a:fld>
            <a:endParaRPr lang="en-US" altLang="en-US" sz="1200"/>
          </a:p>
        </p:txBody>
      </p:sp>
      <p:sp>
        <p:nvSpPr>
          <p:cNvPr id="102403"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85EAD0C0-AA4B-4F17-A73B-50CBCA225E44}" type="slidenum">
              <a:rPr lang="en-US" altLang="en-US" sz="1100"/>
              <a:pPr algn="r" eaLnBrk="1" hangingPunct="1"/>
              <a:t>48</a:t>
            </a:fld>
            <a:endParaRPr lang="en-US" altLang="en-US" sz="1100"/>
          </a:p>
        </p:txBody>
      </p:sp>
      <p:sp>
        <p:nvSpPr>
          <p:cNvPr id="102404" name="Rectangle 2"/>
          <p:cNvSpPr>
            <a:spLocks noGrp="1" noRot="1" noChangeAspect="1" noChangeArrowheads="1" noTextEdit="1"/>
          </p:cNvSpPr>
          <p:nvPr>
            <p:ph type="sldImg"/>
          </p:nvPr>
        </p:nvSpPr>
        <p:spPr>
          <a:xfrm>
            <a:off x="1104900" y="652463"/>
            <a:ext cx="4646613" cy="3484562"/>
          </a:xfrm>
          <a:ln/>
        </p:spPr>
      </p:sp>
      <p:sp>
        <p:nvSpPr>
          <p:cNvPr id="102405" name="Rectangle 3"/>
          <p:cNvSpPr>
            <a:spLocks noGrp="1" noChangeArrowheads="1"/>
          </p:cNvSpPr>
          <p:nvPr>
            <p:ph type="body" idx="1"/>
          </p:nvPr>
        </p:nvSpPr>
        <p:spPr>
          <a:xfrm>
            <a:off x="928688" y="4354513"/>
            <a:ext cx="5000625" cy="4137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AAFAAAC7-0CD2-43A6-996F-D0186DC54AAE}" type="slidenum">
              <a:rPr lang="en-US" altLang="en-US" sz="1200" smtClean="0"/>
              <a:pPr/>
              <a:t>49</a:t>
            </a:fld>
            <a:endParaRPr lang="en-US" altLang="en-US" sz="1200"/>
          </a:p>
        </p:txBody>
      </p:sp>
      <p:sp>
        <p:nvSpPr>
          <p:cNvPr id="104451"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D7C033D6-42EE-43BA-94E2-6C62939A7FA1}" type="slidenum">
              <a:rPr lang="en-US" altLang="en-US" sz="1100"/>
              <a:pPr algn="r" eaLnBrk="1" hangingPunct="1"/>
              <a:t>49</a:t>
            </a:fld>
            <a:endParaRPr lang="en-US" altLang="en-US" sz="1100"/>
          </a:p>
        </p:txBody>
      </p:sp>
      <p:sp>
        <p:nvSpPr>
          <p:cNvPr id="104452" name="Rectangle 2"/>
          <p:cNvSpPr>
            <a:spLocks noGrp="1" noRot="1" noChangeAspect="1" noChangeArrowheads="1" noTextEdit="1"/>
          </p:cNvSpPr>
          <p:nvPr>
            <p:ph type="sldImg"/>
          </p:nvPr>
        </p:nvSpPr>
        <p:spPr>
          <a:xfrm>
            <a:off x="1104900" y="652463"/>
            <a:ext cx="4646613" cy="3484562"/>
          </a:xfrm>
          <a:ln/>
        </p:spPr>
      </p:sp>
      <p:sp>
        <p:nvSpPr>
          <p:cNvPr id="104453" name="Rectangle 3"/>
          <p:cNvSpPr>
            <a:spLocks noGrp="1" noChangeArrowheads="1"/>
          </p:cNvSpPr>
          <p:nvPr>
            <p:ph type="body" idx="1"/>
          </p:nvPr>
        </p:nvSpPr>
        <p:spPr>
          <a:xfrm>
            <a:off x="928688" y="4354513"/>
            <a:ext cx="5000625" cy="4137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931349C0-182C-4349-BF50-626EE03ECA59}" type="slidenum">
              <a:rPr lang="en-US" altLang="en-US" sz="1200" smtClean="0"/>
              <a:pPr/>
              <a:t>50</a:t>
            </a:fld>
            <a:endParaRPr lang="en-US" altLang="en-US" sz="1200"/>
          </a:p>
        </p:txBody>
      </p:sp>
      <p:sp>
        <p:nvSpPr>
          <p:cNvPr id="106499"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BD3CD2D4-B8EC-4447-93A1-DDAA6A4EA2BC}" type="slidenum">
              <a:rPr lang="en-US" altLang="en-US" sz="1100"/>
              <a:pPr algn="r" eaLnBrk="1" hangingPunct="1"/>
              <a:t>50</a:t>
            </a:fld>
            <a:endParaRPr lang="en-US" altLang="en-US" sz="1100"/>
          </a:p>
        </p:txBody>
      </p:sp>
      <p:sp>
        <p:nvSpPr>
          <p:cNvPr id="106500" name="Rectangle 2"/>
          <p:cNvSpPr>
            <a:spLocks noGrp="1" noRot="1" noChangeAspect="1" noChangeArrowheads="1" noTextEdit="1"/>
          </p:cNvSpPr>
          <p:nvPr>
            <p:ph type="sldImg"/>
          </p:nvPr>
        </p:nvSpPr>
        <p:spPr>
          <a:xfrm>
            <a:off x="1104900" y="652463"/>
            <a:ext cx="4646613" cy="3484562"/>
          </a:xfrm>
          <a:ln/>
        </p:spPr>
      </p:sp>
      <p:sp>
        <p:nvSpPr>
          <p:cNvPr id="106501" name="Rectangle 3"/>
          <p:cNvSpPr>
            <a:spLocks noGrp="1" noChangeArrowheads="1"/>
          </p:cNvSpPr>
          <p:nvPr>
            <p:ph type="body" idx="1"/>
          </p:nvPr>
        </p:nvSpPr>
        <p:spPr>
          <a:xfrm>
            <a:off x="928688" y="4354513"/>
            <a:ext cx="5000625" cy="4137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77D97021-61BB-4EC3-8DC2-6402DA1659BD}" type="slidenum">
              <a:rPr lang="en-US" altLang="en-US" sz="1200" smtClean="0"/>
              <a:pPr/>
              <a:t>51</a:t>
            </a:fld>
            <a:endParaRPr lang="en-US" altLang="en-US" sz="1200"/>
          </a:p>
        </p:txBody>
      </p:sp>
      <p:sp>
        <p:nvSpPr>
          <p:cNvPr id="108547"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5DDA72E3-A977-47FE-BB2D-3072DFBE14E8}" type="slidenum">
              <a:rPr lang="en-US" altLang="en-US" sz="1100"/>
              <a:pPr algn="r" eaLnBrk="1" hangingPunct="1"/>
              <a:t>51</a:t>
            </a:fld>
            <a:endParaRPr lang="en-US" altLang="en-US" sz="1100"/>
          </a:p>
        </p:txBody>
      </p:sp>
      <p:sp>
        <p:nvSpPr>
          <p:cNvPr id="108548" name="Rectangle 2"/>
          <p:cNvSpPr>
            <a:spLocks noGrp="1" noRot="1" noChangeAspect="1" noChangeArrowheads="1" noTextEdit="1"/>
          </p:cNvSpPr>
          <p:nvPr>
            <p:ph type="sldImg"/>
          </p:nvPr>
        </p:nvSpPr>
        <p:spPr>
          <a:xfrm>
            <a:off x="1104900" y="652463"/>
            <a:ext cx="4646613" cy="3484562"/>
          </a:xfrm>
          <a:ln/>
        </p:spPr>
      </p:sp>
      <p:sp>
        <p:nvSpPr>
          <p:cNvPr id="108549" name="Rectangle 3"/>
          <p:cNvSpPr>
            <a:spLocks noGrp="1" noChangeArrowheads="1"/>
          </p:cNvSpPr>
          <p:nvPr>
            <p:ph type="body" idx="1"/>
          </p:nvPr>
        </p:nvSpPr>
        <p:spPr>
          <a:xfrm>
            <a:off x="928688" y="4354513"/>
            <a:ext cx="5000625" cy="4137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C8C27D1-B983-49D4-A9DE-B393FD1DF4A2}" type="slidenum">
              <a:rPr lang="en-US" altLang="en-US"/>
              <a:pPr/>
              <a:t>56</a:t>
            </a:fld>
            <a:endParaRPr lang="en-US" altLang="en-US"/>
          </a:p>
        </p:txBody>
      </p:sp>
      <p:sp>
        <p:nvSpPr>
          <p:cNvPr id="41987" name="Rectangle 1"/>
          <p:cNvSpPr>
            <a:spLocks noGrp="1" noRot="1" noChangeAspect="1" noChangeArrowheads="1" noTextEdit="1"/>
          </p:cNvSpPr>
          <p:nvPr>
            <p:ph type="sldImg"/>
          </p:nvPr>
        </p:nvSpPr>
        <p:spPr>
          <a:solidFill>
            <a:srgbClr val="FFFFFF"/>
          </a:solidFill>
          <a:ln/>
        </p:spPr>
      </p:sp>
      <p:sp>
        <p:nvSpPr>
          <p:cNvPr id="41988" name="Text Box 2"/>
          <p:cNvSpPr>
            <a:spLocks noGrp="1" noChangeArrowheads="1"/>
          </p:cNvSpPr>
          <p:nvPr>
            <p:ph type="body" idx="1"/>
          </p:nvPr>
        </p:nvSpPr>
        <p:spPr>
          <a:xfrm>
            <a:off x="914400" y="4343400"/>
            <a:ext cx="5029200" cy="4114800"/>
          </a:xfrm>
          <a:noFill/>
          <a:ln/>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smtClean="0">
                <a:ea typeface="DejaVu Sans" charset="0"/>
                <a:cs typeface="DejaVu Sans" charset="0"/>
              </a:rPr>
              <a:t>FIGURE 6-21 (part 2b) Hydrolytic cleavage of a peptide bond by chymotrypsin.</a:t>
            </a:r>
            <a:r>
              <a:rPr lang="en-US" altLang="en-US" smtClean="0">
                <a:ea typeface="DejaVu Sans" charset="0"/>
                <a:cs typeface="DejaVu Sans" charset="0"/>
              </a:rPr>
              <a:t> The reaction has two phases. In the acylation phase (steps 1 to 3), formation of a covalent acyl-enzyme intermediate is coupled to cleavage of the peptide bond. In the deacylation phase (steps 4 to 7), deacylation regenerates the free enzyme; this is essentially the reverse of the acylation phase, with water mirroring, in reverse, the role of the amine component of the substrate.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a:latin typeface="Arial" panose="020B0604020202020204" pitchFamily="34" charset="0"/>
                <a:cs typeface="DejaVu Sans" panose="020B0603030804020204" pitchFamily="34" charset="0"/>
              </a:rPr>
              <a:t>Immunoglobulin G.</a:t>
            </a:r>
            <a:r>
              <a:rPr lang="en-US" altLang="en-US">
                <a:latin typeface="Arial" panose="020B0604020202020204" pitchFamily="34" charset="0"/>
                <a:cs typeface="DejaVu Sans" panose="020B0603030804020204" pitchFamily="34" charset="0"/>
              </a:rPr>
              <a:t> (a) Pairs of heavy and light chains combine to form a Y-shaped molecule. Two antigen-binding sites are formed by the combination of variable domains from one light (V</a:t>
            </a:r>
            <a:r>
              <a:rPr lang="en-US" altLang="en-US" baseline="-25000">
                <a:latin typeface="Arial" panose="020B0604020202020204" pitchFamily="34" charset="0"/>
                <a:cs typeface="DejaVu Sans" panose="020B0603030804020204" pitchFamily="34" charset="0"/>
              </a:rPr>
              <a:t>L</a:t>
            </a:r>
            <a:r>
              <a:rPr lang="en-US" altLang="en-US">
                <a:latin typeface="Arial" panose="020B0604020202020204" pitchFamily="34" charset="0"/>
                <a:cs typeface="DejaVu Sans" panose="020B0603030804020204" pitchFamily="34" charset="0"/>
              </a:rPr>
              <a:t>) and one heavy (V</a:t>
            </a:r>
            <a:r>
              <a:rPr lang="en-US" altLang="en-US" baseline="-25000">
                <a:latin typeface="Arial" panose="020B0604020202020204" pitchFamily="34" charset="0"/>
                <a:cs typeface="DejaVu Sans" panose="020B0603030804020204" pitchFamily="34" charset="0"/>
              </a:rPr>
              <a:t>H</a:t>
            </a:r>
            <a:r>
              <a:rPr lang="en-US" altLang="en-US">
                <a:latin typeface="Arial" panose="020B0604020202020204" pitchFamily="34" charset="0"/>
                <a:cs typeface="DejaVu Sans" panose="020B0603030804020204" pitchFamily="34" charset="0"/>
              </a:rPr>
              <a:t>) chain. Cleavage with papain separates the Fab and Fc portions of the protein in the hinge region. The Fc portion of the molecule also contains bound carbohydrate (shown in (b)).</a:t>
            </a:r>
            <a:endParaRPr lang="en-CA" altLang="en-US">
              <a:latin typeface="Arial" panose="020B0604020202020204" pitchFamily="34" charset="0"/>
            </a:endParaRP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A6B604F7-A1CA-421C-90AE-06C02C6FD385}" type="slidenum">
              <a:rPr lang="en-US" altLang="en-US" sz="1200" smtClean="0"/>
              <a:pPr/>
              <a:t>10</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IN" altLang="en-US" b="1" dirty="0">
                <a:latin typeface="Arial" panose="020B0604020202020204" pitchFamily="34" charset="0"/>
                <a:cs typeface="DejaVu Sans" panose="020B0603030804020204" pitchFamily="34" charset="0"/>
              </a:rPr>
              <a:t>Binding of a substrate to an enzyme at the active site.</a:t>
            </a:r>
            <a:r>
              <a:rPr lang="en-IN" altLang="en-US" dirty="0">
                <a:latin typeface="Arial" panose="020B0604020202020204" pitchFamily="34" charset="0"/>
                <a:cs typeface="DejaVu Sans" panose="020B0603030804020204" pitchFamily="34" charset="0"/>
              </a:rPr>
              <a:t> The enzyme </a:t>
            </a:r>
            <a:r>
              <a:rPr lang="en-IN" altLang="en-US" dirty="0" err="1">
                <a:latin typeface="Arial" panose="020B0604020202020204" pitchFamily="34" charset="0"/>
                <a:cs typeface="DejaVu Sans" panose="020B0603030804020204" pitchFamily="34" charset="0"/>
              </a:rPr>
              <a:t>chymotrypsin</a:t>
            </a:r>
            <a:r>
              <a:rPr lang="en-IN" altLang="en-US" dirty="0">
                <a:latin typeface="Arial" panose="020B0604020202020204" pitchFamily="34" charset="0"/>
                <a:cs typeface="DejaVu Sans" panose="020B0603030804020204" pitchFamily="34" charset="0"/>
              </a:rPr>
              <a:t>, with bound substrate in red (PDB ID 7GCH). Some key active-site amino acid residues appear as a red splotch on the enzyme surface. </a:t>
            </a:r>
            <a:r>
              <a:rPr lang="en-IN" altLang="en-US" b="1" dirty="0" err="1" smtClean="0">
                <a:latin typeface="Arial" panose="020B0604020202020204" pitchFamily="34" charset="0"/>
                <a:cs typeface="DejaVu Sans" panose="020B0603030804020204" pitchFamily="34" charset="0"/>
              </a:rPr>
              <a:t>Chymotrypsin</a:t>
            </a:r>
            <a:r>
              <a:rPr lang="en-IN" altLang="en-US" dirty="0" smtClean="0">
                <a:latin typeface="Arial" panose="020B0604020202020204" pitchFamily="34" charset="0"/>
                <a:cs typeface="DejaVu Sans" panose="020B0603030804020204" pitchFamily="34" charset="0"/>
              </a:rPr>
              <a:t> </a:t>
            </a:r>
            <a:r>
              <a:rPr lang="en-IN" altLang="en-US" dirty="0">
                <a:latin typeface="Arial" panose="020B0604020202020204" pitchFamily="34" charset="0"/>
                <a:cs typeface="DejaVu Sans" panose="020B0603030804020204" pitchFamily="34" charset="0"/>
              </a:rPr>
              <a:t>cleaves a peptide bond that has a big hydrophobic group </a:t>
            </a:r>
            <a:r>
              <a:rPr lang="en-IN" altLang="en-US" dirty="0" err="1">
                <a:latin typeface="Arial" panose="020B0604020202020204" pitchFamily="34" charset="0"/>
                <a:cs typeface="DejaVu Sans" panose="020B0603030804020204" pitchFamily="34" charset="0"/>
              </a:rPr>
              <a:t>sidechain</a:t>
            </a:r>
            <a:r>
              <a:rPr lang="en-IN" altLang="en-US" dirty="0">
                <a:latin typeface="Arial" panose="020B0604020202020204" pitchFamily="34" charset="0"/>
                <a:cs typeface="DejaVu Sans" panose="020B0603030804020204" pitchFamily="34" charset="0"/>
              </a:rPr>
              <a:t> (such as </a:t>
            </a:r>
            <a:r>
              <a:rPr lang="en-IN" altLang="en-US" dirty="0" err="1">
                <a:latin typeface="Arial" panose="020B0604020202020204" pitchFamily="34" charset="0"/>
                <a:cs typeface="DejaVu Sans" panose="020B0603030804020204" pitchFamily="34" charset="0"/>
              </a:rPr>
              <a:t>Phe</a:t>
            </a:r>
            <a:r>
              <a:rPr lang="en-IN" altLang="en-US" dirty="0">
                <a:latin typeface="Arial" panose="020B0604020202020204" pitchFamily="34" charset="0"/>
                <a:cs typeface="DejaVu Sans" panose="020B0603030804020204" pitchFamily="34" charset="0"/>
              </a:rPr>
              <a:t>, Tyr and </a:t>
            </a:r>
            <a:r>
              <a:rPr lang="en-IN" altLang="en-US" dirty="0" err="1">
                <a:latin typeface="Arial" panose="020B0604020202020204" pitchFamily="34" charset="0"/>
                <a:cs typeface="DejaVu Sans" panose="020B0603030804020204" pitchFamily="34" charset="0"/>
              </a:rPr>
              <a:t>Trp</a:t>
            </a:r>
            <a:r>
              <a:rPr lang="en-IN" altLang="en-US" dirty="0">
                <a:latin typeface="Arial" panose="020B0604020202020204" pitchFamily="34" charset="0"/>
                <a:cs typeface="DejaVu Sans" panose="020B0603030804020204" pitchFamily="34" charset="0"/>
              </a:rPr>
              <a:t>) in its </a:t>
            </a:r>
            <a:r>
              <a:rPr lang="en-IN" altLang="en-US" dirty="0" err="1">
                <a:latin typeface="Arial" panose="020B0604020202020204" pitchFamily="34" charset="0"/>
                <a:cs typeface="DejaVu Sans" panose="020B0603030804020204" pitchFamily="34" charset="0"/>
              </a:rPr>
              <a:t>carboxy</a:t>
            </a:r>
            <a:r>
              <a:rPr lang="en-IN" altLang="en-US" dirty="0">
                <a:latin typeface="Arial" panose="020B0604020202020204" pitchFamily="34" charset="0"/>
                <a:cs typeface="DejaVu Sans" panose="020B0603030804020204" pitchFamily="34" charset="0"/>
              </a:rPr>
              <a:t> end</a:t>
            </a:r>
            <a:r>
              <a:rPr lang="en-IN" altLang="en-US">
                <a:latin typeface="Arial" panose="020B0604020202020204" pitchFamily="34" charset="0"/>
                <a:cs typeface="DejaVu Sans" panose="020B0603030804020204" pitchFamily="34" charset="0"/>
              </a:rPr>
              <a:t>. </a:t>
            </a:r>
            <a:endParaRPr lang="en-US" altLang="en-US" dirty="0">
              <a:latin typeface="Arial" panose="020B0604020202020204" pitchFamily="34" charset="0"/>
            </a:endParaRPr>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7E0640C0-CCB9-493A-880B-ACE1575643CE}" type="slidenum">
              <a:rPr lang="en-US" altLang="en-US" sz="1200" smtClean="0"/>
              <a:pPr/>
              <a:t>17</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E57DB9FD-1018-4D16-952E-9A4622F90B76}" type="slidenum">
              <a:rPr lang="en-US" altLang="en-US" sz="1200" smtClean="0"/>
              <a:pPr/>
              <a:t>18</a:t>
            </a:fld>
            <a:endParaRPr lang="en-US" altLang="en-US" sz="1200"/>
          </a:p>
        </p:txBody>
      </p:sp>
      <p:sp>
        <p:nvSpPr>
          <p:cNvPr id="26627" name="Rectangle 7"/>
          <p:cNvSpPr txBox="1">
            <a:spLocks noGrp="1" noChangeArrowheads="1"/>
          </p:cNvSpPr>
          <p:nvPr/>
        </p:nvSpPr>
        <p:spPr bwMode="auto">
          <a:xfrm>
            <a:off x="3857625" y="8709025"/>
            <a:ext cx="30003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493" tIns="43247" rIns="86493" bIns="43247" anchor="b"/>
          <a:lstStyle>
            <a:lvl1pPr defTabSz="865188">
              <a:defRPr sz="3200">
                <a:solidFill>
                  <a:schemeClr val="tx1"/>
                </a:solidFill>
                <a:latin typeface="Arial" panose="020B0604020202020204" pitchFamily="34" charset="0"/>
              </a:defRPr>
            </a:lvl1pPr>
            <a:lvl2pPr marL="742950" indent="-285750" defTabSz="865188">
              <a:defRPr sz="3200">
                <a:solidFill>
                  <a:schemeClr val="tx1"/>
                </a:solidFill>
                <a:latin typeface="Arial" panose="020B0604020202020204" pitchFamily="34" charset="0"/>
              </a:defRPr>
            </a:lvl2pPr>
            <a:lvl3pPr marL="1143000" indent="-228600" defTabSz="865188">
              <a:defRPr sz="3200">
                <a:solidFill>
                  <a:schemeClr val="tx1"/>
                </a:solidFill>
                <a:latin typeface="Arial" panose="020B0604020202020204" pitchFamily="34" charset="0"/>
              </a:defRPr>
            </a:lvl3pPr>
            <a:lvl4pPr marL="1600200" indent="-228600" defTabSz="865188">
              <a:defRPr sz="3200">
                <a:solidFill>
                  <a:schemeClr val="tx1"/>
                </a:solidFill>
                <a:latin typeface="Arial" panose="020B0604020202020204" pitchFamily="34" charset="0"/>
              </a:defRPr>
            </a:lvl4pPr>
            <a:lvl5pPr marL="2057400" indent="-228600" defTabSz="865188">
              <a:defRPr sz="3200">
                <a:solidFill>
                  <a:schemeClr val="tx1"/>
                </a:solidFill>
                <a:latin typeface="Arial" panose="020B0604020202020204" pitchFamily="34" charset="0"/>
              </a:defRPr>
            </a:lvl5pPr>
            <a:lvl6pPr marL="2514600" indent="-228600" defTabSz="865188" eaLnBrk="0" fontAlgn="base" hangingPunct="0">
              <a:spcBef>
                <a:spcPct val="0"/>
              </a:spcBef>
              <a:spcAft>
                <a:spcPct val="0"/>
              </a:spcAft>
              <a:defRPr sz="3200">
                <a:solidFill>
                  <a:schemeClr val="tx1"/>
                </a:solidFill>
                <a:latin typeface="Arial" panose="020B0604020202020204" pitchFamily="34" charset="0"/>
              </a:defRPr>
            </a:lvl6pPr>
            <a:lvl7pPr marL="2971800" indent="-228600" defTabSz="865188" eaLnBrk="0" fontAlgn="base" hangingPunct="0">
              <a:spcBef>
                <a:spcPct val="0"/>
              </a:spcBef>
              <a:spcAft>
                <a:spcPct val="0"/>
              </a:spcAft>
              <a:defRPr sz="3200">
                <a:solidFill>
                  <a:schemeClr val="tx1"/>
                </a:solidFill>
                <a:latin typeface="Arial" panose="020B0604020202020204" pitchFamily="34" charset="0"/>
              </a:defRPr>
            </a:lvl7pPr>
            <a:lvl8pPr marL="3429000" indent="-228600" defTabSz="865188" eaLnBrk="0" fontAlgn="base" hangingPunct="0">
              <a:spcBef>
                <a:spcPct val="0"/>
              </a:spcBef>
              <a:spcAft>
                <a:spcPct val="0"/>
              </a:spcAft>
              <a:defRPr sz="3200">
                <a:solidFill>
                  <a:schemeClr val="tx1"/>
                </a:solidFill>
                <a:latin typeface="Arial" panose="020B0604020202020204" pitchFamily="34" charset="0"/>
              </a:defRPr>
            </a:lvl8pPr>
            <a:lvl9pPr marL="3886200" indent="-228600" defTabSz="865188" eaLnBrk="0" fontAlgn="base" hangingPunct="0">
              <a:spcBef>
                <a:spcPct val="0"/>
              </a:spcBef>
              <a:spcAft>
                <a:spcPct val="0"/>
              </a:spcAft>
              <a:defRPr sz="3200">
                <a:solidFill>
                  <a:schemeClr val="tx1"/>
                </a:solidFill>
                <a:latin typeface="Arial" panose="020B0604020202020204" pitchFamily="34" charset="0"/>
              </a:defRPr>
            </a:lvl9pPr>
          </a:lstStyle>
          <a:p>
            <a:pPr algn="r" eaLnBrk="1" hangingPunct="1"/>
            <a:fld id="{80ABC893-560C-4686-97CD-44414185F9AC}" type="slidenum">
              <a:rPr lang="en-US" altLang="en-US" sz="1100"/>
              <a:pPr algn="r" eaLnBrk="1" hangingPunct="1"/>
              <a:t>18</a:t>
            </a:fld>
            <a:endParaRPr lang="en-US" altLang="en-US" sz="1100"/>
          </a:p>
        </p:txBody>
      </p:sp>
      <p:sp>
        <p:nvSpPr>
          <p:cNvPr id="26628"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26629"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32" tIns="45716" rIns="91432" bIns="45716"/>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5325E0E0-8B5C-4DC6-9252-14C360714064}" type="slidenum">
              <a:rPr lang="en-US" altLang="en-US" sz="1200" smtClean="0"/>
              <a:pPr/>
              <a:t>20</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CA" altLang="en-US" dirty="0">
                <a:latin typeface="Arial" panose="020B0604020202020204" pitchFamily="34" charset="0"/>
              </a:rPr>
              <a:t>With increase in temperature reactions get faster but the enzyme catalyzing the reaction may start unfolding. Hence, most enzymes have an optimal temperature range for their function. Since, our body temperature is 37C, most enzymes in our body work optimally in the 30C to 40C temperature range. Another example is </a:t>
            </a:r>
            <a:r>
              <a:rPr lang="en-CA" altLang="en-US" dirty="0" err="1">
                <a:latin typeface="Arial" panose="020B0604020202020204" pitchFamily="34" charset="0"/>
              </a:rPr>
              <a:t>thermophilic</a:t>
            </a:r>
            <a:r>
              <a:rPr lang="en-CA" altLang="en-US" dirty="0">
                <a:latin typeface="Arial" panose="020B0604020202020204" pitchFamily="34" charset="0"/>
              </a:rPr>
              <a:t> bacteria. They live in high temperature regions such as hot springs and their enzymes are stable even when boiled. One such </a:t>
            </a:r>
            <a:r>
              <a:rPr lang="en-CA" altLang="en-US" dirty="0" err="1">
                <a:latin typeface="Arial" panose="020B0604020202020204" pitchFamily="34" charset="0"/>
              </a:rPr>
              <a:t>thermostable</a:t>
            </a:r>
            <a:r>
              <a:rPr lang="en-CA" altLang="en-US" dirty="0">
                <a:latin typeface="Arial" panose="020B0604020202020204" pitchFamily="34" charset="0"/>
              </a:rPr>
              <a:t> DNA polymerase enzyme (called </a:t>
            </a:r>
            <a:r>
              <a:rPr lang="en-CA" altLang="en-US" dirty="0" err="1">
                <a:latin typeface="Arial" panose="020B0604020202020204" pitchFamily="34" charset="0"/>
              </a:rPr>
              <a:t>Taq</a:t>
            </a:r>
            <a:r>
              <a:rPr lang="en-CA" altLang="en-US" dirty="0">
                <a:latin typeface="Arial" panose="020B0604020202020204" pitchFamily="34" charset="0"/>
              </a:rPr>
              <a:t> Polymerase) is used in PCR, which works optimally at ~ 70C. </a:t>
            </a: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63FFE7E3-4FA6-4330-B33A-7032A50570EA}" type="slidenum">
              <a:rPr lang="en-US" altLang="en-US" sz="1200" smtClean="0"/>
              <a:pPr/>
              <a:t>21</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IN" altLang="en-US" b="1" dirty="0">
                <a:latin typeface="Arial" panose="020B0604020202020204" pitchFamily="34" charset="0"/>
                <a:cs typeface="DejaVu Sans" panose="020B0603030804020204" pitchFamily="34" charset="0"/>
              </a:rPr>
              <a:t>The pH optima of some enzymes.</a:t>
            </a:r>
            <a:r>
              <a:rPr lang="en-IN" altLang="en-US" dirty="0">
                <a:latin typeface="Arial" panose="020B0604020202020204" pitchFamily="34" charset="0"/>
                <a:cs typeface="DejaVu Sans" panose="020B0603030804020204" pitchFamily="34" charset="0"/>
              </a:rPr>
              <a:t> Pepsin is a digestive enzyme secreted into gastric juice, which has a pH of ~1.5, allowing pepsin to act optimally. </a:t>
            </a:r>
            <a:r>
              <a:rPr lang="en-IN" altLang="en-US" dirty="0" err="1">
                <a:latin typeface="Arial" panose="020B0604020202020204" pitchFamily="34" charset="0"/>
                <a:cs typeface="DejaVu Sans" panose="020B0603030804020204" pitchFamily="34" charset="0"/>
              </a:rPr>
              <a:t>Trypsin</a:t>
            </a:r>
            <a:r>
              <a:rPr lang="en-IN" altLang="en-US" dirty="0">
                <a:latin typeface="Arial" panose="020B0604020202020204" pitchFamily="34" charset="0"/>
                <a:cs typeface="DejaVu Sans" panose="020B0603030804020204" pitchFamily="34" charset="0"/>
              </a:rPr>
              <a:t>, a digestive enzyme that acts in the small intestine, has a pH optimum that matches the neutral pH in the lumen of the small intestine. Alkaline </a:t>
            </a:r>
            <a:r>
              <a:rPr lang="en-IN" altLang="en-US" dirty="0" err="1">
                <a:latin typeface="Arial" panose="020B0604020202020204" pitchFamily="34" charset="0"/>
                <a:cs typeface="DejaVu Sans" panose="020B0603030804020204" pitchFamily="34" charset="0"/>
              </a:rPr>
              <a:t>phosphatase</a:t>
            </a:r>
            <a:r>
              <a:rPr lang="en-IN" altLang="en-US" dirty="0">
                <a:latin typeface="Arial" panose="020B0604020202020204" pitchFamily="34" charset="0"/>
                <a:cs typeface="DejaVu Sans" panose="020B0603030804020204" pitchFamily="34" charset="0"/>
              </a:rPr>
              <a:t> of bone tissue is a hydrolytic enzyme thought to aid in bone mineralization.</a:t>
            </a:r>
            <a:endParaRPr lang="en-US" altLang="en-US" dirty="0">
              <a:latin typeface="Arial" panose="020B0604020202020204"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7315D35C-6761-4284-9EE3-B62641C08FB2}" type="slidenum">
              <a:rPr lang="en-US" altLang="en-US" sz="1200" smtClean="0"/>
              <a:pPr/>
              <a:t>22</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fld id="{4BDFE296-F0A0-4A12-9E0D-CCF2624A8B2A}" type="slidenum">
              <a:rPr lang="en-US" altLang="en-US" sz="1200" smtClean="0"/>
              <a:pPr/>
              <a:t>23</a:t>
            </a:fld>
            <a:endParaRPr lang="en-US" alt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cs typeface="DejaVu Sans" panose="020B0603030804020204" pitchFamily="34" charset="0"/>
              </a:rPr>
              <a:t>Reaction coordinate diagram.</a:t>
            </a:r>
            <a:r>
              <a:rPr lang="en-US" altLang="en-US" dirty="0">
                <a:latin typeface="Arial" panose="020B0604020202020204" pitchFamily="34" charset="0"/>
                <a:cs typeface="DejaVu Sans" panose="020B0603030804020204" pitchFamily="34" charset="0"/>
              </a:rPr>
              <a:t> The free energy of the system is plotted against the progress of the reaction S </a:t>
            </a:r>
            <a:r>
              <a:rPr lang="en-US" altLang="en-US" dirty="0">
                <a:latin typeface="Arial" panose="020B0604020202020204" pitchFamily="34" charset="0"/>
                <a:cs typeface="Lucida Grande" pitchFamily="48" charset="0"/>
              </a:rPr>
              <a:t>→</a:t>
            </a:r>
            <a:r>
              <a:rPr lang="en-US" altLang="en-US" dirty="0">
                <a:latin typeface="Arial" panose="020B0604020202020204" pitchFamily="34" charset="0"/>
                <a:cs typeface="DejaVu Sans" panose="020B0603030804020204" pitchFamily="34" charset="0"/>
              </a:rPr>
              <a:t> P. A diagram of this kind is a description of the energy changes during the reaction, and the horizontal axis (reaction coordinate) reflects the progressive chemical changes (e.g., bond breakage or formation) as S is converted to P. The activation energies, </a:t>
            </a:r>
            <a:r>
              <a:rPr lang="en-US" altLang="en-US" dirty="0">
                <a:latin typeface="Lucida Grande" pitchFamily="48" charset="0"/>
                <a:cs typeface="DejaVu Sans" panose="020B0603030804020204" pitchFamily="34" charset="0"/>
              </a:rPr>
              <a:t>Δ</a:t>
            </a:r>
            <a:r>
              <a:rPr lang="en-US" altLang="en-US" i="1" dirty="0">
                <a:latin typeface="Arial" panose="020B0604020202020204" pitchFamily="34" charset="0"/>
                <a:cs typeface="DejaVu Sans" panose="020B0603030804020204" pitchFamily="34" charset="0"/>
              </a:rPr>
              <a:t>G</a:t>
            </a:r>
            <a:r>
              <a:rPr lang="en-US" altLang="en-US" dirty="0">
                <a:latin typeface="Lucida Grande" pitchFamily="48" charset="0"/>
                <a:cs typeface="DejaVu Sans" panose="020B0603030804020204" pitchFamily="34" charset="0"/>
              </a:rPr>
              <a:t>˚</a:t>
            </a:r>
            <a:r>
              <a:rPr lang="en-US" altLang="en-US" dirty="0">
                <a:latin typeface="Arial" panose="020B0604020202020204" pitchFamily="34" charset="0"/>
                <a:cs typeface="DejaVu Sans" panose="020B0603030804020204" pitchFamily="34" charset="0"/>
              </a:rPr>
              <a:t>, for the S </a:t>
            </a:r>
            <a:r>
              <a:rPr lang="en-US" altLang="en-US" dirty="0">
                <a:latin typeface="Arial" panose="020B0604020202020204" pitchFamily="34" charset="0"/>
                <a:cs typeface="Lucida Grande" pitchFamily="48" charset="0"/>
              </a:rPr>
              <a:t>→</a:t>
            </a:r>
            <a:r>
              <a:rPr lang="en-US" altLang="en-US" dirty="0">
                <a:latin typeface="Arial" panose="020B0604020202020204" pitchFamily="34" charset="0"/>
                <a:cs typeface="DejaVu Sans" panose="020B0603030804020204" pitchFamily="34" charset="0"/>
              </a:rPr>
              <a:t> P and P </a:t>
            </a:r>
            <a:r>
              <a:rPr lang="en-US" altLang="en-US" dirty="0">
                <a:latin typeface="Arial" panose="020B0604020202020204" pitchFamily="34" charset="0"/>
                <a:cs typeface="Lucida Grande" pitchFamily="48" charset="0"/>
              </a:rPr>
              <a:t>→</a:t>
            </a:r>
            <a:r>
              <a:rPr lang="en-US" altLang="en-US" dirty="0">
                <a:latin typeface="Arial" panose="020B0604020202020204" pitchFamily="34" charset="0"/>
                <a:cs typeface="DejaVu Sans" panose="020B0603030804020204" pitchFamily="34" charset="0"/>
              </a:rPr>
              <a:t> S reactions are indicated. </a:t>
            </a:r>
            <a:r>
              <a:rPr lang="en-US" altLang="en-US" dirty="0">
                <a:latin typeface="Lucida Grande" pitchFamily="48" charset="0"/>
                <a:cs typeface="DejaVu Sans" panose="020B0603030804020204" pitchFamily="34" charset="0"/>
              </a:rPr>
              <a:t>Δ</a:t>
            </a:r>
            <a:r>
              <a:rPr lang="en-US" altLang="en-US" i="1" dirty="0">
                <a:latin typeface="Arial" panose="020B0604020202020204" pitchFamily="34" charset="0"/>
                <a:cs typeface="DejaVu Sans" panose="020B0603030804020204" pitchFamily="34" charset="0"/>
              </a:rPr>
              <a:t>G</a:t>
            </a:r>
            <a:r>
              <a:rPr lang="en-US" altLang="en-US" dirty="0">
                <a:latin typeface="Arial" panose="020B0604020202020204" pitchFamily="34" charset="0"/>
                <a:cs typeface="Lucida Grande" pitchFamily="48" charset="0"/>
              </a:rPr>
              <a:t>′</a:t>
            </a:r>
            <a:r>
              <a:rPr lang="en-US" altLang="en-US" dirty="0">
                <a:latin typeface="Lucida Grande" pitchFamily="48" charset="0"/>
                <a:cs typeface="DejaVu Sans" panose="020B0603030804020204" pitchFamily="34" charset="0"/>
              </a:rPr>
              <a:t>˚</a:t>
            </a:r>
            <a:r>
              <a:rPr lang="en-US" altLang="en-US" dirty="0">
                <a:latin typeface="Arial" panose="020B0604020202020204" pitchFamily="34" charset="0"/>
                <a:cs typeface="DejaVu Sans" panose="020B0603030804020204" pitchFamily="34" charset="0"/>
              </a:rPr>
              <a:t> is the overall standard free-energy change in the direction S </a:t>
            </a:r>
            <a:r>
              <a:rPr lang="en-US" altLang="en-US" dirty="0">
                <a:latin typeface="Arial" panose="020B0604020202020204" pitchFamily="34" charset="0"/>
                <a:cs typeface="Lucida Grande" pitchFamily="48" charset="0"/>
              </a:rPr>
              <a:t>→</a:t>
            </a:r>
            <a:r>
              <a:rPr lang="en-US" altLang="en-US" dirty="0">
                <a:latin typeface="Arial" panose="020B0604020202020204" pitchFamily="34" charset="0"/>
                <a:cs typeface="DejaVu Sans" panose="020B0603030804020204" pitchFamily="34" charset="0"/>
              </a:rPr>
              <a:t> P.</a:t>
            </a:r>
          </a:p>
          <a:p>
            <a:pPr eaLnBrk="1" hangingPunct="1"/>
            <a:r>
              <a:rPr lang="en-US" altLang="en-US" b="1" dirty="0">
                <a:latin typeface="Arial" panose="020B0604020202020204" pitchFamily="34" charset="0"/>
                <a:cs typeface="DejaVu Sans" panose="020B0603030804020204" pitchFamily="34" charset="0"/>
              </a:rPr>
              <a:t>Reaction coordinate diagram comparing enzyme-catalyzed and </a:t>
            </a:r>
            <a:r>
              <a:rPr lang="en-US" altLang="en-US" b="1" dirty="0" err="1">
                <a:latin typeface="Arial" panose="020B0604020202020204" pitchFamily="34" charset="0"/>
                <a:cs typeface="DejaVu Sans" panose="020B0603030804020204" pitchFamily="34" charset="0"/>
              </a:rPr>
              <a:t>uncatalyzed</a:t>
            </a:r>
            <a:r>
              <a:rPr lang="en-US" altLang="en-US" b="1" dirty="0">
                <a:latin typeface="Arial" panose="020B0604020202020204" pitchFamily="34" charset="0"/>
                <a:cs typeface="DejaVu Sans" panose="020B0603030804020204" pitchFamily="34" charset="0"/>
              </a:rPr>
              <a:t> reactions.</a:t>
            </a:r>
            <a:r>
              <a:rPr lang="en-US" altLang="en-US" dirty="0">
                <a:latin typeface="Arial" panose="020B0604020202020204" pitchFamily="34" charset="0"/>
                <a:cs typeface="DejaVu Sans" panose="020B0603030804020204" pitchFamily="34" charset="0"/>
              </a:rPr>
              <a:t> In the reaction S </a:t>
            </a:r>
            <a:r>
              <a:rPr lang="en-US" altLang="en-US" dirty="0">
                <a:latin typeface="Arial" panose="020B0604020202020204" pitchFamily="34" charset="0"/>
                <a:cs typeface="Lucida Grande" pitchFamily="48" charset="0"/>
              </a:rPr>
              <a:t>→</a:t>
            </a:r>
            <a:r>
              <a:rPr lang="en-US" altLang="en-US" dirty="0">
                <a:latin typeface="Arial" panose="020B0604020202020204" pitchFamily="34" charset="0"/>
                <a:cs typeface="DejaVu Sans" panose="020B0603030804020204" pitchFamily="34" charset="0"/>
              </a:rPr>
              <a:t> P, the ES and EP intermediates occupy minima in the energy progress curve of the enzyme-catalyzed reaction. The terms </a:t>
            </a:r>
            <a:r>
              <a:rPr lang="en-US" altLang="en-US" dirty="0" err="1">
                <a:latin typeface="Lucida Grande" pitchFamily="48" charset="0"/>
                <a:cs typeface="DejaVu Sans" panose="020B0603030804020204" pitchFamily="34" charset="0"/>
              </a:rPr>
              <a:t>Δ</a:t>
            </a:r>
            <a:r>
              <a:rPr lang="en-US" altLang="en-US" i="1" dirty="0" err="1">
                <a:latin typeface="Arial" panose="020B0604020202020204" pitchFamily="34" charset="0"/>
                <a:cs typeface="DejaVu Sans" panose="020B0603030804020204" pitchFamily="34" charset="0"/>
              </a:rPr>
              <a:t>G</a:t>
            </a:r>
            <a:r>
              <a:rPr lang="en-US" altLang="en-US" dirty="0" err="1">
                <a:latin typeface="Lucida Grande" pitchFamily="48" charset="0"/>
                <a:cs typeface="DejaVu Sans" panose="020B0603030804020204" pitchFamily="34" charset="0"/>
              </a:rPr>
              <a:t>‡</a:t>
            </a:r>
            <a:r>
              <a:rPr lang="en-US" altLang="en-US" baseline="-25000" dirty="0" err="1">
                <a:latin typeface="Arial" panose="020B0604020202020204" pitchFamily="34" charset="0"/>
                <a:cs typeface="DejaVu Sans" panose="020B0603030804020204" pitchFamily="34" charset="0"/>
              </a:rPr>
              <a:t>uncat</a:t>
            </a:r>
            <a:r>
              <a:rPr lang="en-US" altLang="en-US" dirty="0">
                <a:latin typeface="Arial" panose="020B0604020202020204" pitchFamily="34" charset="0"/>
                <a:cs typeface="DejaVu Sans" panose="020B0603030804020204" pitchFamily="34" charset="0"/>
              </a:rPr>
              <a:t> and </a:t>
            </a:r>
            <a:r>
              <a:rPr lang="en-US" altLang="en-US" dirty="0" err="1">
                <a:latin typeface="Lucida Grande" pitchFamily="48" charset="0"/>
                <a:cs typeface="DejaVu Sans" panose="020B0603030804020204" pitchFamily="34" charset="0"/>
              </a:rPr>
              <a:t>Δ</a:t>
            </a:r>
            <a:r>
              <a:rPr lang="en-US" altLang="en-US" i="1" dirty="0" err="1">
                <a:latin typeface="Arial" panose="020B0604020202020204" pitchFamily="34" charset="0"/>
                <a:cs typeface="DejaVu Sans" panose="020B0603030804020204" pitchFamily="34" charset="0"/>
              </a:rPr>
              <a:t>G</a:t>
            </a:r>
            <a:r>
              <a:rPr lang="en-US" altLang="en-US" dirty="0" err="1">
                <a:latin typeface="Lucida Grande" pitchFamily="48" charset="0"/>
                <a:cs typeface="DejaVu Sans" panose="020B0603030804020204" pitchFamily="34" charset="0"/>
              </a:rPr>
              <a:t>‡</a:t>
            </a:r>
            <a:r>
              <a:rPr lang="en-US" altLang="en-US" baseline="-25000" dirty="0" err="1">
                <a:latin typeface="Arial" panose="020B0604020202020204" pitchFamily="34" charset="0"/>
                <a:cs typeface="DejaVu Sans" panose="020B0603030804020204" pitchFamily="34" charset="0"/>
              </a:rPr>
              <a:t>cat</a:t>
            </a:r>
            <a:r>
              <a:rPr lang="en-US" altLang="en-US" dirty="0">
                <a:latin typeface="Arial" panose="020B0604020202020204" pitchFamily="34" charset="0"/>
                <a:cs typeface="DejaVu Sans" panose="020B0603030804020204" pitchFamily="34" charset="0"/>
              </a:rPr>
              <a:t> correspond to the activation energy for the </a:t>
            </a:r>
            <a:r>
              <a:rPr lang="en-US" altLang="en-US" dirty="0" err="1">
                <a:latin typeface="Arial" panose="020B0604020202020204" pitchFamily="34" charset="0"/>
                <a:cs typeface="DejaVu Sans" panose="020B0603030804020204" pitchFamily="34" charset="0"/>
              </a:rPr>
              <a:t>uncatalyzed</a:t>
            </a:r>
            <a:r>
              <a:rPr lang="en-US" altLang="en-US" dirty="0">
                <a:latin typeface="Arial" panose="020B0604020202020204" pitchFamily="34" charset="0"/>
                <a:cs typeface="DejaVu Sans" panose="020B0603030804020204" pitchFamily="34" charset="0"/>
              </a:rPr>
              <a:t> reaction and the overall activation energy for the catalyzed reaction, respectively. The activation energy is lower when the enzyme catalyzes the reaction.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BF4252F-F63B-4670-B633-22E956D06D7E}" type="slidenum">
              <a:rPr lang="en-US" altLang="en-US"/>
              <a:pPr>
                <a:defRPr/>
              </a:pPr>
              <a:t>‹#›</a:t>
            </a:fld>
            <a:endParaRPr lang="en-US" altLang="en-US"/>
          </a:p>
        </p:txBody>
      </p:sp>
    </p:spTree>
    <p:extLst>
      <p:ext uri="{BB962C8B-B14F-4D97-AF65-F5344CB8AC3E}">
        <p14:creationId xmlns:p14="http://schemas.microsoft.com/office/powerpoint/2010/main" xmlns="" val="190602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FEC2A11-41EF-4978-B5CD-D3619C635834}" type="slidenum">
              <a:rPr lang="en-US" altLang="en-US"/>
              <a:pPr>
                <a:defRPr/>
              </a:pPr>
              <a:t>‹#›</a:t>
            </a:fld>
            <a:endParaRPr lang="en-US" altLang="en-US"/>
          </a:p>
        </p:txBody>
      </p:sp>
    </p:spTree>
    <p:extLst>
      <p:ext uri="{BB962C8B-B14F-4D97-AF65-F5344CB8AC3E}">
        <p14:creationId xmlns:p14="http://schemas.microsoft.com/office/powerpoint/2010/main" xmlns="" val="1369573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728D40-70B7-47FB-9BEC-2979E9E9A220}" type="slidenum">
              <a:rPr lang="en-US" altLang="en-US"/>
              <a:pPr>
                <a:defRPr/>
              </a:pPr>
              <a:t>‹#›</a:t>
            </a:fld>
            <a:endParaRPr lang="en-US" altLang="en-US"/>
          </a:p>
        </p:txBody>
      </p:sp>
    </p:spTree>
    <p:extLst>
      <p:ext uri="{BB962C8B-B14F-4D97-AF65-F5344CB8AC3E}">
        <p14:creationId xmlns:p14="http://schemas.microsoft.com/office/powerpoint/2010/main" xmlns="" val="3191411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D320A0E-A0E8-4B14-A217-956CD84155F6}" type="slidenum">
              <a:rPr lang="en-US" altLang="en-US"/>
              <a:pPr>
                <a:defRPr/>
              </a:pPr>
              <a:t>‹#›</a:t>
            </a:fld>
            <a:endParaRPr lang="en-US" altLang="en-US"/>
          </a:p>
        </p:txBody>
      </p:sp>
    </p:spTree>
    <p:extLst>
      <p:ext uri="{BB962C8B-B14F-4D97-AF65-F5344CB8AC3E}">
        <p14:creationId xmlns:p14="http://schemas.microsoft.com/office/powerpoint/2010/main" xmlns="" val="4217609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D236E0-E7DE-4026-9F6E-6A879C9A9F0A}" type="slidenum">
              <a:rPr lang="en-US" altLang="en-US"/>
              <a:pPr>
                <a:defRPr/>
              </a:pPr>
              <a:t>‹#›</a:t>
            </a:fld>
            <a:endParaRPr lang="en-US" altLang="en-US"/>
          </a:p>
        </p:txBody>
      </p:sp>
    </p:spTree>
    <p:extLst>
      <p:ext uri="{BB962C8B-B14F-4D97-AF65-F5344CB8AC3E}">
        <p14:creationId xmlns:p14="http://schemas.microsoft.com/office/powerpoint/2010/main" xmlns="" val="265176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7F9E581-B819-4558-BC97-57C6BA72E66C}" type="slidenum">
              <a:rPr lang="en-US" altLang="en-US"/>
              <a:pPr>
                <a:defRPr/>
              </a:pPr>
              <a:t>‹#›</a:t>
            </a:fld>
            <a:endParaRPr lang="en-US" altLang="en-US"/>
          </a:p>
        </p:txBody>
      </p:sp>
    </p:spTree>
    <p:extLst>
      <p:ext uri="{BB962C8B-B14F-4D97-AF65-F5344CB8AC3E}">
        <p14:creationId xmlns:p14="http://schemas.microsoft.com/office/powerpoint/2010/main" xmlns="" val="262999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79E5F3E-DF76-4ACE-BE41-4170314DC3F9}" type="slidenum">
              <a:rPr lang="en-US" altLang="en-US"/>
              <a:pPr>
                <a:defRPr/>
              </a:pPr>
              <a:t>‹#›</a:t>
            </a:fld>
            <a:endParaRPr lang="en-US" altLang="en-US"/>
          </a:p>
        </p:txBody>
      </p:sp>
    </p:spTree>
    <p:extLst>
      <p:ext uri="{BB962C8B-B14F-4D97-AF65-F5344CB8AC3E}">
        <p14:creationId xmlns:p14="http://schemas.microsoft.com/office/powerpoint/2010/main" xmlns="" val="49475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70B36CA-CD78-44E8-9A09-5CDCF7869998}" type="slidenum">
              <a:rPr lang="en-US" altLang="en-US"/>
              <a:pPr>
                <a:defRPr/>
              </a:pPr>
              <a:t>‹#›</a:t>
            </a:fld>
            <a:endParaRPr lang="en-US" altLang="en-US"/>
          </a:p>
        </p:txBody>
      </p:sp>
    </p:spTree>
    <p:extLst>
      <p:ext uri="{BB962C8B-B14F-4D97-AF65-F5344CB8AC3E}">
        <p14:creationId xmlns:p14="http://schemas.microsoft.com/office/powerpoint/2010/main" xmlns="" val="426374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B4D9A16-65BB-4702-873D-DF2C909ABF35}" type="slidenum">
              <a:rPr lang="en-US" altLang="en-US"/>
              <a:pPr>
                <a:defRPr/>
              </a:pPr>
              <a:t>‹#›</a:t>
            </a:fld>
            <a:endParaRPr lang="en-US" altLang="en-US"/>
          </a:p>
        </p:txBody>
      </p:sp>
    </p:spTree>
    <p:extLst>
      <p:ext uri="{BB962C8B-B14F-4D97-AF65-F5344CB8AC3E}">
        <p14:creationId xmlns:p14="http://schemas.microsoft.com/office/powerpoint/2010/main" xmlns="" val="54975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F7FC1D2-88C6-42BC-8380-C9A05309D346}" type="slidenum">
              <a:rPr lang="en-US" altLang="en-US"/>
              <a:pPr>
                <a:defRPr/>
              </a:pPr>
              <a:t>‹#›</a:t>
            </a:fld>
            <a:endParaRPr lang="en-US" altLang="en-US"/>
          </a:p>
        </p:txBody>
      </p:sp>
    </p:spTree>
    <p:extLst>
      <p:ext uri="{BB962C8B-B14F-4D97-AF65-F5344CB8AC3E}">
        <p14:creationId xmlns:p14="http://schemas.microsoft.com/office/powerpoint/2010/main" xmlns="" val="4202159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97D1D9-D854-4DA8-94CC-9278D5D774CC}" type="slidenum">
              <a:rPr lang="en-US" altLang="en-US"/>
              <a:pPr>
                <a:defRPr/>
              </a:pPr>
              <a:t>‹#›</a:t>
            </a:fld>
            <a:endParaRPr lang="en-US" altLang="en-US"/>
          </a:p>
        </p:txBody>
      </p:sp>
    </p:spTree>
    <p:extLst>
      <p:ext uri="{BB962C8B-B14F-4D97-AF65-F5344CB8AC3E}">
        <p14:creationId xmlns:p14="http://schemas.microsoft.com/office/powerpoint/2010/main" xmlns="" val="122584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0027D1E-8F69-4B90-815D-3E9A5894D7C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itobrata.goswami@iitkgp.ac.in"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762000" y="762000"/>
            <a:ext cx="7696200"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7200" b="1"/>
              <a:t>Science of Living System</a:t>
            </a:r>
          </a:p>
        </p:txBody>
      </p:sp>
      <p:sp>
        <p:nvSpPr>
          <p:cNvPr id="4099" name="Rectangle 1"/>
          <p:cNvSpPr>
            <a:spLocks noChangeArrowheads="1"/>
          </p:cNvSpPr>
          <p:nvPr/>
        </p:nvSpPr>
        <p:spPr bwMode="auto">
          <a:xfrm>
            <a:off x="1219200" y="4419600"/>
            <a:ext cx="7467600"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b="1" dirty="0" smtClean="0">
                <a:solidFill>
                  <a:srgbClr val="0000FF"/>
                </a:solidFill>
              </a:rPr>
              <a:t>Ritobrata Goswami</a:t>
            </a:r>
            <a:endParaRPr lang="en-US" altLang="en-US" sz="3600" b="1" dirty="0">
              <a:solidFill>
                <a:srgbClr val="0000FF"/>
              </a:solidFill>
            </a:endParaRPr>
          </a:p>
          <a:p>
            <a:pPr algn="ctr" eaLnBrk="1" hangingPunct="1">
              <a:spcBef>
                <a:spcPct val="0"/>
              </a:spcBef>
              <a:buFontTx/>
              <a:buNone/>
            </a:pPr>
            <a:r>
              <a:rPr lang="en-US" altLang="en-US" sz="2800" dirty="0"/>
              <a:t>School of Bio Science</a:t>
            </a:r>
          </a:p>
          <a:p>
            <a:pPr algn="ctr" eaLnBrk="1" hangingPunct="1">
              <a:spcBef>
                <a:spcPct val="0"/>
              </a:spcBef>
              <a:buFontTx/>
              <a:buNone/>
            </a:pPr>
            <a:r>
              <a:rPr lang="en-US" altLang="en-US" sz="2800" i="1" dirty="0"/>
              <a:t>Email: </a:t>
            </a:r>
            <a:r>
              <a:rPr lang="en-US" altLang="en-US" sz="2800" b="1" i="1" dirty="0" smtClean="0">
                <a:solidFill>
                  <a:srgbClr val="0000FF"/>
                </a:solidFill>
                <a:hlinkClick r:id="rId2"/>
              </a:rPr>
              <a:t>ritobrata.goswami@iitkgp.ac.in</a:t>
            </a:r>
            <a:endParaRPr lang="en-IN" altLang="en-US" sz="2800" b="1" i="1" dirty="0">
              <a:solidFill>
                <a:srgbClr val="0000FF"/>
              </a:solidFill>
            </a:endParaRPr>
          </a:p>
          <a:p>
            <a:pPr algn="ctr" eaLnBrk="1" hangingPunct="1">
              <a:spcBef>
                <a:spcPct val="0"/>
              </a:spcBef>
              <a:buFontTx/>
              <a:buNone/>
            </a:pPr>
            <a:r>
              <a:rPr lang="en-US" altLang="en-US" sz="2800" i="1" dirty="0"/>
              <a:t>Tel: </a:t>
            </a:r>
            <a:r>
              <a:rPr lang="en-US" altLang="en-US" sz="2800" i="1" dirty="0" smtClean="0"/>
              <a:t>03222-260518</a:t>
            </a:r>
            <a:endParaRPr lang="en-US" altLang="en-US" sz="2800" i="1" dirty="0"/>
          </a:p>
        </p:txBody>
      </p:sp>
      <p:sp>
        <p:nvSpPr>
          <p:cNvPr id="4100" name="TextBox 1"/>
          <p:cNvSpPr txBox="1">
            <a:spLocks noChangeArrowheads="1"/>
          </p:cNvSpPr>
          <p:nvPr/>
        </p:nvSpPr>
        <p:spPr bwMode="auto">
          <a:xfrm>
            <a:off x="3355975" y="3429000"/>
            <a:ext cx="2432050"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4200" b="1"/>
              <a:t>BS20001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06525" y="976313"/>
            <a:ext cx="6330950" cy="5881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15363" name="TextBox 2"/>
          <p:cNvSpPr txBox="1">
            <a:spLocks noChangeArrowheads="1"/>
          </p:cNvSpPr>
          <p:nvPr/>
        </p:nvSpPr>
        <p:spPr bwMode="auto">
          <a:xfrm>
            <a:off x="954088" y="76200"/>
            <a:ext cx="72358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a:solidFill>
                  <a:srgbClr val="C00000"/>
                </a:solidFill>
                <a:cs typeface="Arial" panose="020B0604020202020204" pitchFamily="34" charset="0"/>
              </a:rPr>
              <a:t>Antibodies recognize antigens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609600" y="304800"/>
            <a:ext cx="77724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dirty="0">
                <a:solidFill>
                  <a:srgbClr val="C00000"/>
                </a:solidFill>
              </a:rPr>
              <a:t>Enzymes – Biological catalysts</a:t>
            </a:r>
          </a:p>
        </p:txBody>
      </p:sp>
      <p:sp>
        <p:nvSpPr>
          <p:cNvPr id="16387" name="Rectangle 5"/>
          <p:cNvSpPr>
            <a:spLocks noChangeArrowheads="1"/>
          </p:cNvSpPr>
          <p:nvPr/>
        </p:nvSpPr>
        <p:spPr bwMode="auto">
          <a:xfrm>
            <a:off x="152400" y="1447800"/>
            <a:ext cx="88392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90000"/>
              </a:lnSpc>
            </a:pPr>
            <a:r>
              <a:rPr lang="en-US" altLang="en-US" sz="2000" dirty="0"/>
              <a:t>First discovered by Eduard Buchner in 1897 who observed that </a:t>
            </a:r>
            <a:r>
              <a:rPr lang="en-US" altLang="en-US" sz="2000" b="1" u="sng" dirty="0"/>
              <a:t>yeast extracts</a:t>
            </a:r>
            <a:r>
              <a:rPr lang="en-US" altLang="en-US" sz="2000" dirty="0"/>
              <a:t> can ferment sugar to alcohol. Nobel Prize 1907.</a:t>
            </a:r>
          </a:p>
          <a:p>
            <a:pPr algn="just" eaLnBrk="1" hangingPunct="1">
              <a:lnSpc>
                <a:spcPct val="90000"/>
              </a:lnSpc>
            </a:pPr>
            <a:endParaRPr lang="en-US" altLang="en-US" sz="2000" dirty="0"/>
          </a:p>
          <a:p>
            <a:pPr algn="just" eaLnBrk="1" hangingPunct="1">
              <a:lnSpc>
                <a:spcPct val="90000"/>
              </a:lnSpc>
            </a:pPr>
            <a:r>
              <a:rPr lang="en-US" altLang="en-US" sz="2000" dirty="0"/>
              <a:t>This proved that fermentation was </a:t>
            </a:r>
            <a:r>
              <a:rPr lang="en-US" altLang="en-US" sz="2000" b="1" u="sng" dirty="0"/>
              <a:t>promoted by molecules</a:t>
            </a:r>
            <a:r>
              <a:rPr lang="en-US" altLang="en-US" sz="2000" dirty="0"/>
              <a:t> that continued to function when removed from cells.</a:t>
            </a:r>
          </a:p>
          <a:p>
            <a:pPr algn="just" eaLnBrk="1" hangingPunct="1">
              <a:lnSpc>
                <a:spcPct val="90000"/>
              </a:lnSpc>
            </a:pPr>
            <a:endParaRPr lang="en-US" altLang="en-US" sz="2000" dirty="0"/>
          </a:p>
          <a:p>
            <a:pPr algn="just" eaLnBrk="1" hangingPunct="1">
              <a:lnSpc>
                <a:spcPct val="90000"/>
              </a:lnSpc>
            </a:pPr>
            <a:r>
              <a:rPr lang="en-US" altLang="en-US" sz="2000" dirty="0"/>
              <a:t>The first enzyme to be purified and crystallized was </a:t>
            </a:r>
            <a:r>
              <a:rPr lang="en-US" altLang="en-US" sz="2000" b="1" u="sng" dirty="0" err="1"/>
              <a:t>urease</a:t>
            </a:r>
            <a:r>
              <a:rPr lang="en-US" altLang="en-US" sz="2000" dirty="0"/>
              <a:t> in 1926 by James Sumner at Cornell University; these crystals consisted entirely of protein. Nobel Prize 1946.</a:t>
            </a:r>
          </a:p>
          <a:p>
            <a:pPr algn="just" eaLnBrk="1" hangingPunct="1">
              <a:lnSpc>
                <a:spcPct val="90000"/>
              </a:lnSpc>
            </a:pPr>
            <a:endParaRPr lang="en-US" altLang="en-US" sz="2000" dirty="0"/>
          </a:p>
          <a:p>
            <a:pPr algn="just" eaLnBrk="1" hangingPunct="1">
              <a:lnSpc>
                <a:spcPct val="90000"/>
              </a:lnSpc>
            </a:pPr>
            <a:r>
              <a:rPr lang="en-US" altLang="en-US" sz="2000" dirty="0"/>
              <a:t>Later, pepsin, </a:t>
            </a:r>
            <a:r>
              <a:rPr lang="en-US" altLang="en-US" sz="2000" dirty="0" err="1"/>
              <a:t>trypsin</a:t>
            </a:r>
            <a:r>
              <a:rPr lang="en-US" altLang="en-US" sz="2000" dirty="0"/>
              <a:t> and other digestive proteins were isolated and determined to be purely protein as well.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304800" y="920750"/>
            <a:ext cx="8305800" cy="5478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spcAft>
                <a:spcPts val="1200"/>
              </a:spcAft>
              <a:buFont typeface="Wingdings" panose="05000000000000000000" pitchFamily="2" charset="2"/>
              <a:buChar char="Ø"/>
            </a:pPr>
            <a:r>
              <a:rPr lang="en-US" altLang="en-US" sz="2000" dirty="0">
                <a:cs typeface="Arial" panose="020B0604020202020204" pitchFamily="34" charset="0"/>
              </a:rPr>
              <a:t> Enzymes are the </a:t>
            </a:r>
            <a:r>
              <a:rPr lang="en-US" altLang="en-US" sz="2000" b="1" dirty="0">
                <a:cs typeface="Arial" panose="020B0604020202020204" pitchFamily="34" charset="0"/>
              </a:rPr>
              <a:t>catalysts</a:t>
            </a:r>
            <a:r>
              <a:rPr lang="en-US" altLang="en-US" sz="2000" dirty="0">
                <a:cs typeface="Arial" panose="020B0604020202020204" pitchFamily="34" charset="0"/>
              </a:rPr>
              <a:t> of nature.</a:t>
            </a:r>
          </a:p>
          <a:p>
            <a:pPr eaLnBrk="1" hangingPunct="1">
              <a:lnSpc>
                <a:spcPct val="150000"/>
              </a:lnSpc>
              <a:spcBef>
                <a:spcPct val="0"/>
              </a:spcBef>
              <a:spcAft>
                <a:spcPts val="1200"/>
              </a:spcAft>
              <a:buFont typeface="Wingdings" panose="05000000000000000000" pitchFamily="2" charset="2"/>
              <a:buChar char="Ø"/>
            </a:pPr>
            <a:r>
              <a:rPr lang="en-US" altLang="en-US" sz="2000" dirty="0">
                <a:solidFill>
                  <a:srgbClr val="3333CC"/>
                </a:solidFill>
                <a:cs typeface="Arial" panose="020B0604020202020204" pitchFamily="34" charset="0"/>
              </a:rPr>
              <a:t> </a:t>
            </a:r>
            <a:r>
              <a:rPr lang="en-US" altLang="en-US" sz="2000" dirty="0">
                <a:solidFill>
                  <a:srgbClr val="3333CC"/>
                </a:solidFill>
              </a:rPr>
              <a:t>With the exception of </a:t>
            </a:r>
            <a:r>
              <a:rPr lang="en-US" altLang="en-US" sz="2000" b="1" dirty="0">
                <a:solidFill>
                  <a:srgbClr val="3333CC"/>
                </a:solidFill>
              </a:rPr>
              <a:t>catalytic RNA</a:t>
            </a:r>
            <a:r>
              <a:rPr lang="en-US" altLang="en-US" sz="2000" dirty="0">
                <a:solidFill>
                  <a:srgbClr val="3333CC"/>
                </a:solidFill>
              </a:rPr>
              <a:t>, all enzymes are </a:t>
            </a:r>
            <a:r>
              <a:rPr lang="en-US" altLang="en-US" sz="2000" b="1" dirty="0">
                <a:solidFill>
                  <a:srgbClr val="3333CC"/>
                </a:solidFill>
              </a:rPr>
              <a:t>proteins</a:t>
            </a:r>
            <a:r>
              <a:rPr lang="en-US" altLang="en-US" sz="2000" dirty="0">
                <a:solidFill>
                  <a:srgbClr val="3333CC"/>
                </a:solidFill>
                <a:cs typeface="Arial" panose="020B0604020202020204" pitchFamily="34" charset="0"/>
              </a:rPr>
              <a:t>.</a:t>
            </a:r>
          </a:p>
          <a:p>
            <a:pPr eaLnBrk="1" hangingPunct="1">
              <a:lnSpc>
                <a:spcPct val="150000"/>
              </a:lnSpc>
              <a:spcBef>
                <a:spcPct val="0"/>
              </a:spcBef>
              <a:spcAft>
                <a:spcPts val="1200"/>
              </a:spcAft>
              <a:buFont typeface="Wingdings" panose="05000000000000000000" pitchFamily="2" charset="2"/>
              <a:buChar char="Ø"/>
            </a:pPr>
            <a:r>
              <a:rPr lang="en-US" altLang="en-US" sz="2000" dirty="0">
                <a:cs typeface="Arial" panose="020B0604020202020204" pitchFamily="34" charset="0"/>
              </a:rPr>
              <a:t> Catalysts alter the rate of a chemical reaction without undergoing a permanent change in structure</a:t>
            </a:r>
          </a:p>
          <a:p>
            <a:pPr eaLnBrk="1" hangingPunct="1">
              <a:lnSpc>
                <a:spcPct val="150000"/>
              </a:lnSpc>
              <a:spcBef>
                <a:spcPct val="0"/>
              </a:spcBef>
              <a:spcAft>
                <a:spcPts val="1200"/>
              </a:spcAft>
              <a:buFont typeface="Wingdings" panose="05000000000000000000" pitchFamily="2" charset="2"/>
              <a:buChar char="Ø"/>
            </a:pPr>
            <a:r>
              <a:rPr lang="en-US" altLang="en-US" sz="2000" dirty="0"/>
              <a:t> Catalytic activity is dependent upon </a:t>
            </a:r>
            <a:r>
              <a:rPr lang="en-US" altLang="en-US" sz="2000" u="sng" dirty="0"/>
              <a:t>native (i.e. </a:t>
            </a:r>
            <a:r>
              <a:rPr lang="en-US" altLang="en-US" sz="2000" b="1" u="sng" dirty="0"/>
              <a:t>folded</a:t>
            </a:r>
            <a:r>
              <a:rPr lang="en-US" altLang="en-US" sz="2000" u="sng" dirty="0"/>
              <a:t>) conformation </a:t>
            </a:r>
            <a:r>
              <a:rPr lang="en-US" altLang="en-US" sz="2000" dirty="0"/>
              <a:t>of the enzyme; if it is lost, then catalytic activity is lost as well.</a:t>
            </a:r>
          </a:p>
          <a:p>
            <a:pPr eaLnBrk="1" hangingPunct="1">
              <a:lnSpc>
                <a:spcPct val="150000"/>
              </a:lnSpc>
              <a:spcBef>
                <a:spcPct val="0"/>
              </a:spcBef>
              <a:spcAft>
                <a:spcPts val="1200"/>
              </a:spcAft>
              <a:buFont typeface="Wingdings" panose="05000000000000000000" pitchFamily="2" charset="2"/>
              <a:buChar char="Ø"/>
            </a:pPr>
            <a:r>
              <a:rPr lang="en-US" altLang="en-US" sz="2000" dirty="0"/>
              <a:t> All levels of protein architecture (i.e. primary to quaternary structure) must be intact and correct for enzymes to perform their functions.</a:t>
            </a:r>
          </a:p>
          <a:p>
            <a:pPr eaLnBrk="1" hangingPunct="1">
              <a:lnSpc>
                <a:spcPct val="150000"/>
              </a:lnSpc>
              <a:spcBef>
                <a:spcPct val="0"/>
              </a:spcBef>
              <a:spcAft>
                <a:spcPts val="1200"/>
              </a:spcAft>
              <a:buFont typeface="Wingdings" panose="05000000000000000000" pitchFamily="2" charset="2"/>
              <a:buChar char="Ø"/>
            </a:pPr>
            <a:r>
              <a:rPr lang="en-US" altLang="en-US" sz="2000" dirty="0"/>
              <a:t> They range in molecular weights from 12,000 to over 1 million </a:t>
            </a:r>
            <a:r>
              <a:rPr lang="en-US" altLang="en-US" sz="2000" dirty="0" err="1"/>
              <a:t>daltons</a:t>
            </a:r>
            <a:r>
              <a:rPr lang="en-US" altLang="en-US" sz="2000" dirty="0"/>
              <a:t>.</a:t>
            </a:r>
            <a:endParaRPr lang="en-US" altLang="en-US" sz="2000" dirty="0">
              <a:cs typeface="Arial" panose="020B0604020202020204" pitchFamily="34" charset="0"/>
            </a:endParaRPr>
          </a:p>
        </p:txBody>
      </p:sp>
      <p:sp>
        <p:nvSpPr>
          <p:cNvPr id="18435" name="Rectangle 6"/>
          <p:cNvSpPr>
            <a:spLocks noChangeArrowheads="1"/>
          </p:cNvSpPr>
          <p:nvPr/>
        </p:nvSpPr>
        <p:spPr bwMode="auto">
          <a:xfrm>
            <a:off x="3505200" y="207963"/>
            <a:ext cx="1944688"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dirty="0">
                <a:solidFill>
                  <a:srgbClr val="C00000"/>
                </a:solidFill>
              </a:rPr>
              <a:t>Enzymes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2" cstate="print">
            <a:extLst>
              <a:ext uri="{28A0092B-C50C-407E-A947-70E740481C1C}">
                <a14:useLocalDpi xmlns:a14="http://schemas.microsoft.com/office/drawing/2010/main" xmlns="" val="0"/>
              </a:ext>
            </a:extLst>
          </a:blip>
          <a:srcRect b="9210"/>
          <a:stretch>
            <a:fillRect/>
          </a:stretch>
        </p:blipFill>
        <p:spPr bwMode="auto">
          <a:xfrm>
            <a:off x="2640013" y="3222625"/>
            <a:ext cx="3863975" cy="3559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5" name="Title 3"/>
          <p:cNvSpPr txBox="1">
            <a:spLocks/>
          </p:cNvSpPr>
          <p:nvPr/>
        </p:nvSpPr>
        <p:spPr>
          <a:xfrm>
            <a:off x="457200" y="87351"/>
            <a:ext cx="8229600" cy="6096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0" cap="none" spc="0" normalizeH="0" baseline="0" noProof="0" dirty="0">
                <a:ln>
                  <a:noFill/>
                </a:ln>
                <a:solidFill>
                  <a:srgbClr val="C00000"/>
                </a:solidFill>
                <a:effectLst/>
                <a:uLnTx/>
                <a:uFillTx/>
                <a:latin typeface="+mj-lt"/>
                <a:ea typeface="+mj-ea"/>
                <a:cs typeface="+mj-cs"/>
              </a:rPr>
              <a:t>Enzymes</a:t>
            </a:r>
            <a:endParaRPr kumimoji="0" lang="en-US" sz="3200" b="0" i="0" u="none" strike="noStrike" kern="0" cap="none" spc="0" normalizeH="0" baseline="0" noProof="0" dirty="0">
              <a:ln>
                <a:noFill/>
              </a:ln>
              <a:solidFill>
                <a:schemeClr val="tx2"/>
              </a:solidFill>
              <a:effectLst/>
              <a:uLnTx/>
              <a:uFillTx/>
              <a:latin typeface="+mj-lt"/>
              <a:ea typeface="+mj-ea"/>
              <a:cs typeface="+mj-cs"/>
            </a:endParaRPr>
          </a:p>
        </p:txBody>
      </p:sp>
      <p:sp>
        <p:nvSpPr>
          <p:cNvPr id="7" name="Content Placeholder 5"/>
          <p:cNvSpPr txBox="1">
            <a:spLocks/>
          </p:cNvSpPr>
          <p:nvPr/>
        </p:nvSpPr>
        <p:spPr>
          <a:xfrm>
            <a:off x="457200" y="685801"/>
            <a:ext cx="8229600" cy="2514600"/>
          </a:xfrm>
          <a:prstGeom prst="rect">
            <a:avLst/>
          </a:prstGeom>
        </p:spPr>
        <p:txBody>
          <a:bodyPr/>
          <a:lstStyle/>
          <a:p>
            <a:pPr marL="0" marR="0" lvl="1" indent="-285750" algn="l" defTabSz="914400" rtl="0" eaLnBrk="1" fontAlgn="base" latinLnBrk="0" hangingPunct="1">
              <a:lnSpc>
                <a:spcPct val="150000"/>
              </a:lnSpc>
              <a:spcBef>
                <a:spcPct val="20000"/>
              </a:spcBef>
              <a:spcAft>
                <a:spcPts val="0"/>
              </a:spcAft>
              <a:buClrTx/>
              <a:buSzTx/>
              <a:buFont typeface="Wingdings" pitchFamily="2" charset="2"/>
              <a:buChar char="q"/>
              <a:tabLst/>
              <a:defRPr/>
            </a:pPr>
            <a:r>
              <a:rPr kumimoji="0" lang="en-US" altLang="en-US" sz="2000" b="0" i="0" u="sng" strike="noStrike" kern="0" cap="none" spc="0" normalizeH="0" baseline="0" noProof="0" dirty="0">
                <a:ln>
                  <a:noFill/>
                </a:ln>
                <a:solidFill>
                  <a:schemeClr val="tx1"/>
                </a:solidFill>
                <a:effectLst/>
                <a:uLnTx/>
                <a:uFillTx/>
                <a:latin typeface="+mn-lt"/>
              </a:rPr>
              <a:t>Most</a:t>
            </a:r>
            <a:r>
              <a:rPr kumimoji="0" lang="en-US" altLang="en-US" sz="2000" b="0" i="0" u="none" strike="noStrike" kern="0" cap="none" spc="0" normalizeH="0" baseline="0" noProof="0" dirty="0">
                <a:ln>
                  <a:noFill/>
                </a:ln>
                <a:solidFill>
                  <a:schemeClr val="tx1"/>
                </a:solidFill>
                <a:effectLst/>
                <a:uLnTx/>
                <a:uFillTx/>
                <a:latin typeface="+mn-lt"/>
              </a:rPr>
              <a:t> enzymes are proteins.</a:t>
            </a:r>
          </a:p>
          <a:p>
            <a:pPr marL="0" marR="0" lvl="1" indent="-285750" algn="l" defTabSz="914400" rtl="0" eaLnBrk="1" fontAlgn="base" latinLnBrk="0" hangingPunct="1">
              <a:lnSpc>
                <a:spcPct val="150000"/>
              </a:lnSpc>
              <a:spcBef>
                <a:spcPct val="20000"/>
              </a:spcBef>
              <a:spcAft>
                <a:spcPts val="0"/>
              </a:spcAft>
              <a:buClrTx/>
              <a:buSzTx/>
              <a:buFont typeface="Wingdings" pitchFamily="2" charset="2"/>
              <a:buChar char="q"/>
              <a:tabLst/>
              <a:defRPr/>
            </a:pPr>
            <a:r>
              <a:rPr kumimoji="0" lang="en-US" altLang="en-US" sz="2000" b="0" i="0" u="none" strike="noStrike" kern="0" cap="none" spc="0" normalizeH="0" baseline="0" noProof="0" dirty="0">
                <a:ln>
                  <a:noFill/>
                </a:ln>
                <a:solidFill>
                  <a:schemeClr val="tx1"/>
                </a:solidFill>
                <a:effectLst/>
                <a:uLnTx/>
                <a:uFillTx/>
                <a:latin typeface="+mn-lt"/>
              </a:rPr>
              <a:t>Simple Enzymes: composed of whole proteins.</a:t>
            </a:r>
          </a:p>
          <a:p>
            <a:pPr marL="0" marR="0" lvl="1" indent="-285750" algn="l" defTabSz="914400" rtl="0" eaLnBrk="1" fontAlgn="base" latinLnBrk="0" hangingPunct="1">
              <a:lnSpc>
                <a:spcPct val="150000"/>
              </a:lnSpc>
              <a:spcBef>
                <a:spcPct val="20000"/>
              </a:spcBef>
              <a:spcAft>
                <a:spcPts val="0"/>
              </a:spcAft>
              <a:buClrTx/>
              <a:buSzTx/>
              <a:buFont typeface="Wingdings" pitchFamily="2" charset="2"/>
              <a:buChar char="q"/>
              <a:tabLst/>
              <a:defRPr/>
            </a:pPr>
            <a:r>
              <a:rPr kumimoji="0" lang="en-US" altLang="en-US" sz="2000" b="0" i="0" u="none" strike="noStrike" kern="0" cap="none" spc="0" normalizeH="0" baseline="0" noProof="0" dirty="0">
                <a:ln>
                  <a:noFill/>
                </a:ln>
                <a:solidFill>
                  <a:schemeClr val="tx1"/>
                </a:solidFill>
                <a:effectLst/>
                <a:uLnTx/>
                <a:uFillTx/>
                <a:latin typeface="+mn-lt"/>
              </a:rPr>
              <a:t>Complex Enzymes: composed of protein plus a relatively small organic molecule.</a:t>
            </a:r>
          </a:p>
          <a:p>
            <a:pPr marL="0" marR="0" lvl="1" indent="-285750" algn="l" defTabSz="914400" rtl="0" eaLnBrk="1" fontAlgn="base" latinLnBrk="0" hangingPunct="1">
              <a:lnSpc>
                <a:spcPct val="150000"/>
              </a:lnSpc>
              <a:spcBef>
                <a:spcPct val="20000"/>
              </a:spcBef>
              <a:spcAft>
                <a:spcPts val="1200"/>
              </a:spcAft>
              <a:buClrTx/>
              <a:buSzTx/>
              <a:buFont typeface="Wingdings" pitchFamily="2" charset="2"/>
              <a:buChar char="q"/>
              <a:tabLst/>
              <a:defRPr/>
            </a:pPr>
            <a:r>
              <a:rPr kumimoji="0" lang="en-US" altLang="en-US" sz="2000" b="1" i="0" u="none" strike="noStrike" kern="0" cap="none" spc="0" normalizeH="0" baseline="0" noProof="0" dirty="0" err="1">
                <a:ln>
                  <a:noFill/>
                </a:ln>
                <a:solidFill>
                  <a:schemeClr val="tx1"/>
                </a:solidFill>
                <a:effectLst/>
                <a:uLnTx/>
                <a:uFillTx/>
                <a:latin typeface="+mn-lt"/>
              </a:rPr>
              <a:t>Holoenzyme</a:t>
            </a:r>
            <a:r>
              <a:rPr kumimoji="0" lang="en-US" altLang="en-US" sz="2000" b="0" i="0" u="none" strike="noStrike" kern="0" cap="none" spc="0" normalizeH="0" baseline="0" noProof="0" dirty="0">
                <a:ln>
                  <a:noFill/>
                </a:ln>
                <a:solidFill>
                  <a:schemeClr val="tx1"/>
                </a:solidFill>
                <a:effectLst/>
                <a:uLnTx/>
                <a:uFillTx/>
                <a:latin typeface="+mn-lt"/>
              </a:rPr>
              <a:t> = </a:t>
            </a:r>
            <a:r>
              <a:rPr kumimoji="0" lang="en-US" altLang="en-US" sz="2000" b="1" i="0" u="none" strike="noStrike" kern="0" cap="none" spc="0" normalizeH="0" baseline="0" noProof="0" dirty="0" err="1">
                <a:ln>
                  <a:noFill/>
                </a:ln>
                <a:solidFill>
                  <a:schemeClr val="tx1"/>
                </a:solidFill>
                <a:effectLst/>
                <a:uLnTx/>
                <a:uFillTx/>
                <a:latin typeface="+mn-lt"/>
              </a:rPr>
              <a:t>apoenzyme</a:t>
            </a:r>
            <a:r>
              <a:rPr kumimoji="0" lang="en-US" altLang="en-US" sz="2000" b="0" i="0" u="none" strike="noStrike" kern="0" cap="none" spc="0" normalizeH="0" baseline="0" noProof="0" dirty="0">
                <a:ln>
                  <a:noFill/>
                </a:ln>
                <a:solidFill>
                  <a:schemeClr val="tx1"/>
                </a:solidFill>
                <a:effectLst/>
                <a:uLnTx/>
                <a:uFillTx/>
                <a:latin typeface="+mn-lt"/>
              </a:rPr>
              <a:t> + </a:t>
            </a:r>
            <a:r>
              <a:rPr kumimoji="0" lang="en-US" altLang="en-US" sz="2000" b="1" i="1" u="none" strike="noStrike" kern="0" cap="none" spc="0" normalizeH="0" baseline="0" noProof="0" dirty="0">
                <a:ln>
                  <a:noFill/>
                </a:ln>
                <a:solidFill>
                  <a:schemeClr val="tx1"/>
                </a:solidFill>
                <a:effectLst/>
                <a:uLnTx/>
                <a:uFillTx/>
                <a:latin typeface="+mn-lt"/>
              </a:rPr>
              <a:t>prosthetic group</a:t>
            </a:r>
            <a:r>
              <a:rPr kumimoji="0" lang="en-US" altLang="en-US" sz="2000" b="1" i="0" u="none" strike="noStrike" kern="0" cap="none" spc="0" normalizeH="0" baseline="0" noProof="0" dirty="0">
                <a:ln>
                  <a:noFill/>
                </a:ln>
                <a:solidFill>
                  <a:schemeClr val="tx1"/>
                </a:solidFill>
                <a:effectLst/>
                <a:uLnTx/>
                <a:uFillTx/>
                <a:latin typeface="+mn-lt"/>
              </a:rPr>
              <a:t> </a:t>
            </a:r>
            <a:r>
              <a:rPr kumimoji="0" lang="en-US" altLang="en-US" sz="2000" b="0" i="0" u="none" strike="noStrike" kern="0" cap="none" spc="0" normalizeH="0" baseline="0" noProof="0" dirty="0">
                <a:ln>
                  <a:noFill/>
                </a:ln>
                <a:solidFill>
                  <a:schemeClr val="tx1"/>
                </a:solidFill>
                <a:effectLst/>
                <a:uLnTx/>
                <a:uFillTx/>
                <a:latin typeface="+mn-lt"/>
              </a:rPr>
              <a:t>or </a:t>
            </a:r>
            <a:r>
              <a:rPr kumimoji="0" lang="en-US" altLang="en-US" sz="2000" b="1" i="1" u="none" strike="noStrike" kern="0" cap="none" spc="0" normalizeH="0" baseline="0" noProof="0" dirty="0">
                <a:ln>
                  <a:noFill/>
                </a:ln>
                <a:solidFill>
                  <a:schemeClr val="tx1"/>
                </a:solidFill>
                <a:effectLst/>
                <a:uLnTx/>
                <a:uFillTx/>
                <a:latin typeface="+mn-lt"/>
              </a:rPr>
              <a:t>coenzyme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609600"/>
          </a:xfrm>
        </p:spPr>
        <p:txBody>
          <a:bodyPr/>
          <a:lstStyle/>
          <a:p>
            <a:r>
              <a:rPr lang="en-US" altLang="en-US" sz="3200" dirty="0">
                <a:solidFill>
                  <a:srgbClr val="C00000"/>
                </a:solidFill>
              </a:rPr>
              <a:t>Enzymes</a:t>
            </a:r>
            <a:endParaRPr lang="en-US" sz="3200" dirty="0"/>
          </a:p>
        </p:txBody>
      </p:sp>
      <p:sp>
        <p:nvSpPr>
          <p:cNvPr id="6" name="Content Placeholder 5"/>
          <p:cNvSpPr>
            <a:spLocks noGrp="1"/>
          </p:cNvSpPr>
          <p:nvPr>
            <p:ph idx="1"/>
          </p:nvPr>
        </p:nvSpPr>
        <p:spPr>
          <a:xfrm>
            <a:off x="457200" y="685800"/>
            <a:ext cx="8229600" cy="5364163"/>
          </a:xfrm>
        </p:spPr>
        <p:txBody>
          <a:bodyPr/>
          <a:lstStyle/>
          <a:p>
            <a:pPr marL="0" lvl="1" eaLnBrk="1" hangingPunct="1">
              <a:lnSpc>
                <a:spcPct val="150000"/>
              </a:lnSpc>
              <a:spcAft>
                <a:spcPts val="0"/>
              </a:spcAft>
              <a:buFont typeface="Wingdings" pitchFamily="2" charset="2"/>
              <a:buChar char="q"/>
              <a:defRPr/>
            </a:pPr>
            <a:r>
              <a:rPr lang="en-US" altLang="en-US" sz="2000" u="sng" dirty="0"/>
              <a:t>Most</a:t>
            </a:r>
            <a:r>
              <a:rPr lang="en-US" altLang="en-US" sz="2000" dirty="0"/>
              <a:t> enzymes are proteins.</a:t>
            </a:r>
          </a:p>
          <a:p>
            <a:pPr marL="0" lvl="1" eaLnBrk="1" hangingPunct="1">
              <a:lnSpc>
                <a:spcPct val="150000"/>
              </a:lnSpc>
              <a:spcAft>
                <a:spcPts val="0"/>
              </a:spcAft>
              <a:buFont typeface="Wingdings" pitchFamily="2" charset="2"/>
              <a:buChar char="q"/>
              <a:defRPr/>
            </a:pPr>
            <a:r>
              <a:rPr lang="en-US" altLang="en-US" sz="2000" dirty="0"/>
              <a:t>Simple Enzymes: composed of whole proteins.</a:t>
            </a:r>
          </a:p>
          <a:p>
            <a:pPr marL="0" lvl="1" eaLnBrk="1" hangingPunct="1">
              <a:lnSpc>
                <a:spcPct val="150000"/>
              </a:lnSpc>
              <a:spcAft>
                <a:spcPts val="0"/>
              </a:spcAft>
              <a:buFont typeface="Wingdings" pitchFamily="2" charset="2"/>
              <a:buChar char="q"/>
              <a:defRPr/>
            </a:pPr>
            <a:r>
              <a:rPr lang="en-US" altLang="en-US" sz="2000" dirty="0"/>
              <a:t>Complex Enzymes: composed of protein plus a relatively small organic molecule.</a:t>
            </a:r>
          </a:p>
          <a:p>
            <a:pPr marL="0" lvl="1" eaLnBrk="1" hangingPunct="1">
              <a:lnSpc>
                <a:spcPct val="150000"/>
              </a:lnSpc>
              <a:spcAft>
                <a:spcPts val="1200"/>
              </a:spcAft>
              <a:buFont typeface="Wingdings" pitchFamily="2" charset="2"/>
              <a:buChar char="q"/>
              <a:defRPr/>
            </a:pPr>
            <a:r>
              <a:rPr lang="en-US" altLang="en-US" sz="2000" b="1" dirty="0" err="1"/>
              <a:t>Holoenzyme</a:t>
            </a:r>
            <a:r>
              <a:rPr lang="en-US" altLang="en-US" sz="2000" dirty="0"/>
              <a:t> = </a:t>
            </a:r>
            <a:r>
              <a:rPr lang="en-US" altLang="en-US" sz="2000" b="1" dirty="0" err="1"/>
              <a:t>apoenzyme</a:t>
            </a:r>
            <a:r>
              <a:rPr lang="en-US" altLang="en-US" sz="2000" dirty="0"/>
              <a:t> + </a:t>
            </a:r>
            <a:r>
              <a:rPr lang="en-US" altLang="en-US" sz="2000" b="1" i="1" dirty="0"/>
              <a:t>prosthetic group</a:t>
            </a:r>
            <a:r>
              <a:rPr lang="en-US" altLang="en-US" sz="2000" b="1" dirty="0"/>
              <a:t> </a:t>
            </a:r>
            <a:r>
              <a:rPr lang="en-US" altLang="en-US" sz="2000" dirty="0"/>
              <a:t>or </a:t>
            </a:r>
            <a:r>
              <a:rPr lang="en-US" altLang="en-US" sz="2000" b="1" i="1" dirty="0"/>
              <a:t>coenzyme</a:t>
            </a:r>
          </a:p>
          <a:p>
            <a:pPr lvl="1" eaLnBrk="1" hangingPunct="1">
              <a:spcAft>
                <a:spcPts val="1200"/>
              </a:spcAft>
              <a:defRPr/>
            </a:pPr>
            <a:r>
              <a:rPr lang="en-US" altLang="en-US" sz="1800" dirty="0"/>
              <a:t>A </a:t>
            </a:r>
            <a:r>
              <a:rPr lang="en-US" altLang="en-US" sz="1800" b="1" i="1" dirty="0">
                <a:solidFill>
                  <a:srgbClr val="3333CC"/>
                </a:solidFill>
              </a:rPr>
              <a:t>prosthetic group</a:t>
            </a:r>
            <a:r>
              <a:rPr lang="en-US" altLang="en-US" sz="1800" b="1" dirty="0">
                <a:solidFill>
                  <a:srgbClr val="3333CC"/>
                </a:solidFill>
              </a:rPr>
              <a:t> </a:t>
            </a:r>
            <a:r>
              <a:rPr lang="en-US" altLang="en-US" sz="1800" dirty="0"/>
              <a:t>describes a small organic or </a:t>
            </a:r>
            <a:r>
              <a:rPr lang="en-US" altLang="en-US" sz="1800" dirty="0" err="1"/>
              <a:t>metalloorganic</a:t>
            </a:r>
            <a:r>
              <a:rPr lang="en-US" altLang="en-US" sz="1800" dirty="0"/>
              <a:t> molecule bound to the </a:t>
            </a:r>
            <a:r>
              <a:rPr lang="en-US" altLang="en-US" sz="1800" dirty="0" err="1"/>
              <a:t>apoenzyme</a:t>
            </a:r>
            <a:r>
              <a:rPr lang="en-US" altLang="en-US" sz="1800" dirty="0"/>
              <a:t> by </a:t>
            </a:r>
            <a:r>
              <a:rPr lang="en-US" altLang="en-US" sz="1800" b="1" dirty="0">
                <a:solidFill>
                  <a:srgbClr val="3333CC"/>
                </a:solidFill>
              </a:rPr>
              <a:t>covalent bonds</a:t>
            </a:r>
            <a:r>
              <a:rPr lang="en-US" altLang="en-US" sz="1800" dirty="0"/>
              <a:t>. </a:t>
            </a:r>
          </a:p>
          <a:p>
            <a:pPr lvl="1" eaLnBrk="1" hangingPunct="1">
              <a:spcAft>
                <a:spcPts val="1200"/>
              </a:spcAft>
              <a:defRPr/>
            </a:pPr>
            <a:r>
              <a:rPr lang="en-US" altLang="en-US" sz="1800" dirty="0"/>
              <a:t>When the binding between the </a:t>
            </a:r>
            <a:r>
              <a:rPr lang="en-US" altLang="en-US" sz="1800" dirty="0" err="1"/>
              <a:t>apoenzyme</a:t>
            </a:r>
            <a:r>
              <a:rPr lang="en-US" altLang="en-US" sz="1800" dirty="0"/>
              <a:t> and non-protein components is </a:t>
            </a:r>
            <a:r>
              <a:rPr lang="en-US" altLang="en-US" sz="1800" b="1" dirty="0">
                <a:solidFill>
                  <a:srgbClr val="00B050"/>
                </a:solidFill>
              </a:rPr>
              <a:t>non-covalent</a:t>
            </a:r>
            <a:r>
              <a:rPr lang="en-US" altLang="en-US" sz="1800" dirty="0"/>
              <a:t>, the small organic molecule is called a </a:t>
            </a:r>
            <a:r>
              <a:rPr lang="en-US" altLang="en-US" sz="1800" b="1" i="1" dirty="0">
                <a:solidFill>
                  <a:srgbClr val="00B050"/>
                </a:solidFill>
              </a:rPr>
              <a:t>coenzyme</a:t>
            </a:r>
            <a:r>
              <a:rPr lang="en-US" altLang="en-US" sz="1800" i="1" dirty="0"/>
              <a:t>.</a:t>
            </a:r>
            <a:r>
              <a:rPr lang="en-US" altLang="en-US" sz="1800" dirty="0"/>
              <a:t> </a:t>
            </a:r>
          </a:p>
          <a:p>
            <a:pPr lvl="1" eaLnBrk="1" hangingPunct="1">
              <a:spcAft>
                <a:spcPts val="1200"/>
              </a:spcAft>
              <a:defRPr/>
            </a:pPr>
            <a:r>
              <a:rPr lang="en-US" altLang="en-US" sz="1800" dirty="0"/>
              <a:t>Coenzymes serve as transient carriers of specific functional groups.</a:t>
            </a:r>
          </a:p>
          <a:p>
            <a:pPr lvl="1" eaLnBrk="1" hangingPunct="1">
              <a:spcAft>
                <a:spcPts val="1200"/>
              </a:spcAft>
              <a:defRPr/>
            </a:pPr>
            <a:r>
              <a:rPr lang="en-US" altLang="en-US" sz="1800" dirty="0"/>
              <a:t>They often come from</a:t>
            </a:r>
            <a:r>
              <a:rPr lang="en-US" altLang="en-US" sz="1800" i="1" dirty="0"/>
              <a:t> </a:t>
            </a:r>
            <a:r>
              <a:rPr lang="en-US" altLang="en-US" sz="1800" b="1" i="1" dirty="0"/>
              <a:t>vitamins</a:t>
            </a:r>
            <a:r>
              <a:rPr lang="en-US" altLang="en-US" sz="1800" dirty="0"/>
              <a:t> (organic nutrients required in small amounts that we obtained from the diet)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48" name="Group 28"/>
          <p:cNvGraphicFramePr>
            <a:graphicFrameLocks noGrp="1"/>
          </p:cNvGraphicFramePr>
          <p:nvPr/>
        </p:nvGraphicFramePr>
        <p:xfrm>
          <a:off x="533400" y="867939"/>
          <a:ext cx="8001000" cy="5413914"/>
        </p:xfrm>
        <a:graphic>
          <a:graphicData uri="http://schemas.openxmlformats.org/drawingml/2006/table">
            <a:tbl>
              <a:tblPr/>
              <a:tblGrid>
                <a:gridCol w="2286000">
                  <a:extLst>
                    <a:ext uri="{9D8B030D-6E8A-4147-A177-3AD203B41FA5}">
                      <a16:colId xmlns:a16="http://schemas.microsoft.com/office/drawing/2014/main" xmlns="" val="20000"/>
                    </a:ext>
                  </a:extLst>
                </a:gridCol>
                <a:gridCol w="5715000">
                  <a:extLst>
                    <a:ext uri="{9D8B030D-6E8A-4147-A177-3AD203B41FA5}">
                      <a16:colId xmlns:a16="http://schemas.microsoft.com/office/drawing/2014/main" xmlns="" val="20001"/>
                    </a:ext>
                  </a:extLst>
                </a:gridCol>
              </a:tblGrid>
              <a:tr h="613314">
                <a:tc>
                  <a:txBody>
                    <a:bodyPr/>
                    <a:lstStyle/>
                    <a:p>
                      <a:pPr marL="346075" marR="0" lvl="0" indent="-346075"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0000"/>
                          </a:solidFill>
                          <a:effectLst/>
                          <a:latin typeface="Arial" charset="0"/>
                          <a:cs typeface="Arial" charset="0"/>
                        </a:rPr>
                        <a:t>Oxidoreductases</a:t>
                      </a:r>
                      <a:endParaRPr kumimoji="0" lang="en-US" sz="1800" b="0" i="0" u="none" strike="noStrike" cap="none" normalizeH="0" baseline="0" dirty="0">
                        <a:ln>
                          <a:noFill/>
                        </a:ln>
                        <a:solidFill>
                          <a:srgbClr val="000080"/>
                        </a:solidFill>
                        <a:effectLst/>
                        <a:latin typeface="Times New Roman" pitchFamily="18" charset="0"/>
                        <a:cs typeface="Times New Roman" pitchFamily="18"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Times New Roman" pitchFamily="18" charset="0"/>
                          <a:cs typeface="Arial" charset="0"/>
                        </a:rPr>
                        <a:t>Add or remove hydrogen atoms (transfer of electrons).</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0"/>
                  </a:ext>
                </a:extLst>
              </a:tr>
              <a:tr h="1066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Times New Roman" pitchFamily="18" charset="0"/>
                          <a:cs typeface="Arial" charset="0"/>
                        </a:rPr>
                        <a:t>Transferases</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Times New Roman" pitchFamily="18" charset="0"/>
                          <a:cs typeface="Arial" charset="0"/>
                        </a:rPr>
                        <a:t>Transfer functional groups between donor and acceptor molecules. E.g. Kinases transfer phosphate group from ATP to other molecules.</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1"/>
                  </a:ext>
                </a:extLst>
              </a:tr>
              <a:tr h="762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Times New Roman" pitchFamily="18" charset="0"/>
                          <a:cs typeface="Arial" charset="0"/>
                        </a:rPr>
                        <a:t>Hydrolases</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Times New Roman" pitchFamily="18" charset="0"/>
                          <a:cs typeface="Arial" charset="0"/>
                        </a:rPr>
                        <a:t>Catalyze hydrolysis i.e. breaking of a bond by the addition of a water molecule.</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2"/>
                  </a:ext>
                </a:extLst>
              </a:tr>
              <a:tr h="1066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Times New Roman" pitchFamily="18" charset="0"/>
                          <a:cs typeface="Arial" charset="0"/>
                        </a:rPr>
                        <a:t>Lyases</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Times New Roman" pitchFamily="18" charset="0"/>
                          <a:cs typeface="Arial" charset="0"/>
                        </a:rPr>
                        <a:t>Add water, ammonia or carbon dioxide across double bonds, or remove these elements to produce double bonds. </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3"/>
                  </a:ext>
                </a:extLst>
              </a:tr>
              <a:tr h="1066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Times New Roman" pitchFamily="18" charset="0"/>
                          <a:cs typeface="Arial" charset="0"/>
                        </a:rPr>
                        <a:t>Isomerases</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Times New Roman" pitchFamily="18" charset="0"/>
                          <a:cs typeface="Arial" charset="0"/>
                        </a:rPr>
                        <a:t>Carry out many kinds of isomerization. E.g. L to D </a:t>
                      </a:r>
                      <a:r>
                        <a:rPr kumimoji="0" lang="en-US" sz="1800" b="0" i="0" u="none" strike="noStrike" cap="none" normalizeH="0" baseline="0" dirty="0" err="1">
                          <a:ln>
                            <a:noFill/>
                          </a:ln>
                          <a:solidFill>
                            <a:srgbClr val="000000"/>
                          </a:solidFill>
                          <a:effectLst/>
                          <a:latin typeface="Arial" charset="0"/>
                          <a:ea typeface="Times New Roman" pitchFamily="18" charset="0"/>
                          <a:cs typeface="Arial" charset="0"/>
                        </a:rPr>
                        <a:t>isomerizations</a:t>
                      </a:r>
                      <a:r>
                        <a:rPr kumimoji="0" lang="en-US" sz="1800" b="0" i="0" u="none" strike="noStrike" cap="none" normalizeH="0" baseline="0" dirty="0">
                          <a:ln>
                            <a:noFill/>
                          </a:ln>
                          <a:solidFill>
                            <a:srgbClr val="000000"/>
                          </a:solidFill>
                          <a:effectLst/>
                          <a:latin typeface="Arial" charset="0"/>
                          <a:ea typeface="Times New Roman" pitchFamily="18" charset="0"/>
                          <a:cs typeface="Arial" charset="0"/>
                        </a:rPr>
                        <a:t>, mutase reactions (shifts of chemical groups) and cis-trans isomerization of peptide bonds.</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4"/>
                  </a:ext>
                </a:extLst>
              </a:tr>
              <a:tr h="838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0000"/>
                          </a:solidFill>
                          <a:effectLst/>
                          <a:latin typeface="Arial" charset="0"/>
                          <a:ea typeface="Times New Roman" pitchFamily="18" charset="0"/>
                          <a:cs typeface="Arial" charset="0"/>
                        </a:rPr>
                        <a:t>Ligases</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Times New Roman" pitchFamily="18" charset="0"/>
                          <a:cs typeface="Arial" charset="0"/>
                        </a:rPr>
                        <a:t>Catalyze reactions in which two chemical groups are joined (or </a:t>
                      </a:r>
                      <a:r>
                        <a:rPr kumimoji="0" lang="en-US" sz="1800" b="0" i="0" u="none" strike="noStrike" cap="none" normalizeH="0" baseline="0" dirty="0" err="1">
                          <a:ln>
                            <a:noFill/>
                          </a:ln>
                          <a:solidFill>
                            <a:srgbClr val="000000"/>
                          </a:solidFill>
                          <a:effectLst/>
                          <a:latin typeface="Arial" charset="0"/>
                          <a:ea typeface="Times New Roman" pitchFamily="18" charset="0"/>
                          <a:cs typeface="Arial" charset="0"/>
                        </a:rPr>
                        <a:t>ligated</a:t>
                      </a:r>
                      <a:r>
                        <a:rPr kumimoji="0" lang="en-US" sz="1800" b="0" i="0" u="none" strike="noStrike" cap="none" normalizeH="0" baseline="0" dirty="0">
                          <a:ln>
                            <a:noFill/>
                          </a:ln>
                          <a:solidFill>
                            <a:srgbClr val="000000"/>
                          </a:solidFill>
                          <a:effectLst/>
                          <a:latin typeface="Arial" charset="0"/>
                          <a:ea typeface="Times New Roman" pitchFamily="18" charset="0"/>
                          <a:cs typeface="Arial" charset="0"/>
                        </a:rPr>
                        <a:t>) with the use of energy from ATP.</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5"/>
                  </a:ext>
                </a:extLst>
              </a:tr>
            </a:tbl>
          </a:graphicData>
        </a:graphic>
      </p:graphicFrame>
      <p:sp>
        <p:nvSpPr>
          <p:cNvPr id="21529" name="Text Box 29"/>
          <p:cNvSpPr txBox="1">
            <a:spLocks noChangeArrowheads="1"/>
          </p:cNvSpPr>
          <p:nvPr/>
        </p:nvSpPr>
        <p:spPr bwMode="auto">
          <a:xfrm>
            <a:off x="960438" y="120804"/>
            <a:ext cx="72231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dirty="0">
                <a:solidFill>
                  <a:srgbClr val="C00000"/>
                </a:solidFill>
              </a:rPr>
              <a:t>International Classification of Enzymes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76201"/>
            <a:ext cx="8229600" cy="533399"/>
          </a:xfrm>
        </p:spPr>
        <p:txBody>
          <a:bodyPr/>
          <a:lstStyle/>
          <a:p>
            <a:pPr eaLnBrk="1" hangingPunct="1"/>
            <a:r>
              <a:rPr lang="en-US" altLang="en-US" sz="3200" dirty="0">
                <a:solidFill>
                  <a:srgbClr val="C00000"/>
                </a:solidFill>
              </a:rPr>
              <a:t>How enzymes work</a:t>
            </a:r>
          </a:p>
        </p:txBody>
      </p:sp>
      <p:pic>
        <p:nvPicPr>
          <p:cNvPr id="22532" name="Picture 2" descr="figure_05_2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3887" y="3912026"/>
            <a:ext cx="8229600" cy="2862136"/>
          </a:xfrm>
          <a:prstGeom prst="rect">
            <a:avLst/>
          </a:prstGeom>
          <a:ln w="3175">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3" name="TextBox 4"/>
          <p:cNvSpPr txBox="1">
            <a:spLocks noChangeArrowheads="1"/>
          </p:cNvSpPr>
          <p:nvPr/>
        </p:nvSpPr>
        <p:spPr bwMode="auto">
          <a:xfrm>
            <a:off x="2286000" y="6224588"/>
            <a:ext cx="23225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a:t>enzyme-substrate complex</a:t>
            </a:r>
          </a:p>
        </p:txBody>
      </p:sp>
      <p:sp>
        <p:nvSpPr>
          <p:cNvPr id="22531" name="Rectangle 3"/>
          <p:cNvSpPr>
            <a:spLocks noGrp="1" noChangeArrowheads="1"/>
          </p:cNvSpPr>
          <p:nvPr>
            <p:ph type="body" idx="1"/>
          </p:nvPr>
        </p:nvSpPr>
        <p:spPr>
          <a:xfrm>
            <a:off x="98502" y="544551"/>
            <a:ext cx="8915400" cy="3341650"/>
          </a:xfrm>
        </p:spPr>
        <p:txBody>
          <a:bodyPr/>
          <a:lstStyle/>
          <a:p>
            <a:pPr eaLnBrk="1" hangingPunct="1">
              <a:spcBef>
                <a:spcPct val="0"/>
              </a:spcBef>
              <a:spcAft>
                <a:spcPts val="1200"/>
              </a:spcAft>
            </a:pPr>
            <a:r>
              <a:rPr lang="en-US" altLang="en-US" sz="1800" dirty="0"/>
              <a:t>Enzymes catalyze chemical reactions that do not normally proceed under conditions such as neutral pH, mild temperature, and aqueous solvent</a:t>
            </a:r>
          </a:p>
          <a:p>
            <a:pPr eaLnBrk="1" hangingPunct="1">
              <a:spcBef>
                <a:spcPct val="0"/>
              </a:spcBef>
              <a:spcAft>
                <a:spcPts val="1200"/>
              </a:spcAft>
            </a:pPr>
            <a:r>
              <a:rPr lang="en-US" altLang="en-US" sz="1800" dirty="0">
                <a:solidFill>
                  <a:srgbClr val="3333CC"/>
                </a:solidFill>
              </a:rPr>
              <a:t>The site of catalytic activity on the enzyme is known as the </a:t>
            </a:r>
            <a:r>
              <a:rPr lang="en-US" altLang="en-US" sz="1800" b="1" i="1" u="sng" dirty="0">
                <a:solidFill>
                  <a:srgbClr val="3333CC"/>
                </a:solidFill>
              </a:rPr>
              <a:t>active site</a:t>
            </a:r>
            <a:endParaRPr lang="en-US" altLang="en-US" sz="1800" i="1" u="sng" dirty="0">
              <a:solidFill>
                <a:srgbClr val="3333CC"/>
              </a:solidFill>
            </a:endParaRPr>
          </a:p>
          <a:p>
            <a:pPr eaLnBrk="1" hangingPunct="1">
              <a:spcBef>
                <a:spcPct val="0"/>
              </a:spcBef>
              <a:spcAft>
                <a:spcPts val="1200"/>
              </a:spcAft>
            </a:pPr>
            <a:r>
              <a:rPr lang="en-US" altLang="en-US" sz="1800" dirty="0"/>
              <a:t>The molecule that binds to the active site and is acted upon by the enzyme is called the </a:t>
            </a:r>
            <a:r>
              <a:rPr lang="en-US" altLang="en-US" sz="1800" i="1" u="sng" dirty="0">
                <a:solidFill>
                  <a:srgbClr val="996633"/>
                </a:solidFill>
              </a:rPr>
              <a:t>substrate</a:t>
            </a:r>
          </a:p>
          <a:p>
            <a:pPr eaLnBrk="1" hangingPunct="1">
              <a:spcBef>
                <a:spcPct val="0"/>
              </a:spcBef>
              <a:spcAft>
                <a:spcPts val="1200"/>
              </a:spcAft>
            </a:pPr>
            <a:r>
              <a:rPr lang="en-US" altLang="en-US" sz="1800" dirty="0"/>
              <a:t>The two together form what is known as the </a:t>
            </a:r>
            <a:r>
              <a:rPr lang="en-US" altLang="en-US" sz="1800" b="1" i="1" u="sng" dirty="0">
                <a:solidFill>
                  <a:srgbClr val="7030A0"/>
                </a:solidFill>
              </a:rPr>
              <a:t>enzyme-substrate complex</a:t>
            </a:r>
          </a:p>
          <a:p>
            <a:pPr eaLnBrk="1" hangingPunct="1">
              <a:spcBef>
                <a:spcPct val="0"/>
              </a:spcBef>
              <a:spcAft>
                <a:spcPts val="1200"/>
              </a:spcAft>
            </a:pPr>
            <a:r>
              <a:rPr lang="en-US" altLang="en-US" sz="1800" b="1" dirty="0"/>
              <a:t>The function of an enzyme is to increase the rate of a chemical reaction without affecting its equilibrium</a:t>
            </a:r>
          </a:p>
          <a:p>
            <a:pPr eaLnBrk="1" hangingPunct="1">
              <a:spcBef>
                <a:spcPct val="0"/>
              </a:spcBef>
              <a:spcAft>
                <a:spcPts val="1200"/>
              </a:spcAft>
            </a:pPr>
            <a:r>
              <a:rPr lang="en-US" altLang="en-US" sz="1800" dirty="0"/>
              <a:t>Therefore, enzymes don’t make more product, they just make product faster</a:t>
            </a:r>
            <a:endParaRPr lang="en-US" altLang="en-US" sz="18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762000" y="152400"/>
            <a:ext cx="7772400" cy="762000"/>
          </a:xfrm>
        </p:spPr>
        <p:txBody>
          <a:bodyPr/>
          <a:lstStyle/>
          <a:p>
            <a:pPr eaLnBrk="1" hangingPunct="1"/>
            <a:r>
              <a:rPr lang="en-US" altLang="en-US" sz="3200" dirty="0">
                <a:solidFill>
                  <a:srgbClr val="C00000"/>
                </a:solidFill>
              </a:rPr>
              <a:t>Active Site</a:t>
            </a:r>
          </a:p>
        </p:txBody>
      </p:sp>
      <p:sp>
        <p:nvSpPr>
          <p:cNvPr id="23555" name="Rectangle 3"/>
          <p:cNvSpPr>
            <a:spLocks noGrp="1" noChangeArrowheads="1"/>
          </p:cNvSpPr>
          <p:nvPr>
            <p:ph type="body" idx="4294967295"/>
          </p:nvPr>
        </p:nvSpPr>
        <p:spPr>
          <a:xfrm>
            <a:off x="76200" y="1189038"/>
            <a:ext cx="5105400" cy="5059362"/>
          </a:xfrm>
        </p:spPr>
        <p:txBody>
          <a:bodyPr/>
          <a:lstStyle/>
          <a:p>
            <a:pPr marL="0" eaLnBrk="1" hangingPunct="1">
              <a:spcBef>
                <a:spcPts val="0"/>
              </a:spcBef>
              <a:spcAft>
                <a:spcPts val="600"/>
              </a:spcAft>
            </a:pPr>
            <a:r>
              <a:rPr lang="en-US" altLang="en-US" sz="1800" dirty="0"/>
              <a:t>The area of an enzyme where the substrate binds</a:t>
            </a:r>
          </a:p>
          <a:p>
            <a:pPr marL="0" eaLnBrk="1" hangingPunct="1">
              <a:spcBef>
                <a:spcPts val="0"/>
              </a:spcBef>
              <a:spcAft>
                <a:spcPts val="600"/>
              </a:spcAft>
            </a:pPr>
            <a:r>
              <a:rPr lang="en-US" altLang="en-US" sz="1800" dirty="0"/>
              <a:t>Structure has a unique </a:t>
            </a:r>
            <a:r>
              <a:rPr lang="en-US" altLang="en-US" sz="1800" b="1" dirty="0">
                <a:solidFill>
                  <a:srgbClr val="7030A0"/>
                </a:solidFill>
              </a:rPr>
              <a:t>geometric shape</a:t>
            </a:r>
            <a:r>
              <a:rPr lang="en-US" altLang="en-US" sz="1800" dirty="0"/>
              <a:t> that is designed to fit the molecular shape of the substrate</a:t>
            </a:r>
          </a:p>
          <a:p>
            <a:pPr marL="0" eaLnBrk="1" hangingPunct="1">
              <a:spcBef>
                <a:spcPts val="0"/>
              </a:spcBef>
              <a:spcAft>
                <a:spcPts val="600"/>
              </a:spcAft>
            </a:pPr>
            <a:r>
              <a:rPr lang="en-US" altLang="en-US" sz="1800" dirty="0"/>
              <a:t>Active sites contain residues that bind the substrate and also </a:t>
            </a:r>
            <a:r>
              <a:rPr lang="en-US" altLang="en-US" sz="1800" b="1" dirty="0">
                <a:solidFill>
                  <a:srgbClr val="7030A0"/>
                </a:solidFill>
              </a:rPr>
              <a:t>participate in catalysis</a:t>
            </a:r>
            <a:endParaRPr lang="en-US" altLang="en-US" sz="1800" dirty="0"/>
          </a:p>
          <a:p>
            <a:pPr marL="0" eaLnBrk="1" hangingPunct="1">
              <a:spcBef>
                <a:spcPts val="0"/>
              </a:spcBef>
              <a:spcAft>
                <a:spcPts val="600"/>
              </a:spcAft>
            </a:pPr>
            <a:r>
              <a:rPr lang="en-US" altLang="en-US" sz="1800" dirty="0"/>
              <a:t>Active sites sometimes contain a co-factor</a:t>
            </a:r>
          </a:p>
          <a:p>
            <a:pPr marL="0" eaLnBrk="1" hangingPunct="1">
              <a:spcBef>
                <a:spcPts val="0"/>
              </a:spcBef>
              <a:spcAft>
                <a:spcPts val="600"/>
              </a:spcAft>
            </a:pPr>
            <a:r>
              <a:rPr lang="en-US" altLang="en-US" sz="1800" dirty="0"/>
              <a:t>Active site residues have several important properties:</a:t>
            </a:r>
          </a:p>
          <a:p>
            <a:pPr marL="400050" lvl="1" eaLnBrk="1" hangingPunct="1">
              <a:spcBef>
                <a:spcPts val="0"/>
              </a:spcBef>
              <a:spcAft>
                <a:spcPts val="600"/>
              </a:spcAft>
            </a:pPr>
            <a:r>
              <a:rPr lang="en-US" altLang="en-US" sz="1600" b="1" dirty="0">
                <a:solidFill>
                  <a:srgbClr val="7030A0"/>
                </a:solidFill>
              </a:rPr>
              <a:t>Charge (partial, </a:t>
            </a:r>
            <a:r>
              <a:rPr lang="en-US" altLang="en-US" sz="1600" b="1" dirty="0" smtClean="0">
                <a:solidFill>
                  <a:srgbClr val="7030A0"/>
                </a:solidFill>
              </a:rPr>
              <a:t>dipoles)</a:t>
            </a:r>
            <a:endParaRPr lang="en-US" altLang="en-US" sz="1600" b="1" dirty="0">
              <a:solidFill>
                <a:srgbClr val="7030A0"/>
              </a:solidFill>
            </a:endParaRPr>
          </a:p>
          <a:p>
            <a:pPr marL="400050" lvl="1" eaLnBrk="1" hangingPunct="1">
              <a:spcBef>
                <a:spcPts val="0"/>
              </a:spcBef>
              <a:spcAft>
                <a:spcPts val="600"/>
              </a:spcAft>
            </a:pPr>
            <a:r>
              <a:rPr lang="en-US" altLang="en-US" sz="1600" b="1" dirty="0" err="1">
                <a:solidFill>
                  <a:srgbClr val="7030A0"/>
                </a:solidFill>
              </a:rPr>
              <a:t>pKa</a:t>
            </a:r>
            <a:endParaRPr lang="en-US" altLang="en-US" sz="1600" b="1" dirty="0">
              <a:solidFill>
                <a:srgbClr val="7030A0"/>
              </a:solidFill>
            </a:endParaRPr>
          </a:p>
          <a:p>
            <a:pPr marL="400050" lvl="1" eaLnBrk="1" hangingPunct="1">
              <a:spcBef>
                <a:spcPts val="0"/>
              </a:spcBef>
              <a:spcAft>
                <a:spcPts val="600"/>
              </a:spcAft>
            </a:pPr>
            <a:r>
              <a:rPr lang="en-US" altLang="en-US" sz="1600" b="1" dirty="0" err="1">
                <a:solidFill>
                  <a:srgbClr val="7030A0"/>
                </a:solidFill>
              </a:rPr>
              <a:t>Hydrophobicity</a:t>
            </a:r>
            <a:endParaRPr lang="en-US" altLang="en-US" sz="1600" b="1" dirty="0">
              <a:solidFill>
                <a:srgbClr val="7030A0"/>
              </a:solidFill>
            </a:endParaRPr>
          </a:p>
          <a:p>
            <a:pPr marL="400050" lvl="1" eaLnBrk="1" hangingPunct="1">
              <a:spcBef>
                <a:spcPts val="0"/>
              </a:spcBef>
              <a:spcAft>
                <a:spcPts val="600"/>
              </a:spcAft>
            </a:pPr>
            <a:r>
              <a:rPr lang="en-US" altLang="en-US" sz="1600" b="1" dirty="0">
                <a:solidFill>
                  <a:srgbClr val="7030A0"/>
                </a:solidFill>
              </a:rPr>
              <a:t>Flexibility</a:t>
            </a:r>
          </a:p>
        </p:txBody>
      </p:sp>
      <p:pic>
        <p:nvPicPr>
          <p:cNvPr id="23557"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l="3452" t="972" r="2049" b="9210"/>
          <a:stretch>
            <a:fillRect/>
          </a:stretch>
        </p:blipFill>
        <p:spPr bwMode="auto">
          <a:xfrm>
            <a:off x="6096000" y="609600"/>
            <a:ext cx="2782888" cy="293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cxnSp>
        <p:nvCxnSpPr>
          <p:cNvPr id="8" name="Straight Arrow Connector 7"/>
          <p:cNvCxnSpPr>
            <a:stCxn id="23554" idx="2"/>
          </p:cNvCxnSpPr>
          <p:nvPr/>
        </p:nvCxnSpPr>
        <p:spPr>
          <a:xfrm rot="16200000" flipH="1">
            <a:off x="5372100" y="190500"/>
            <a:ext cx="1219200" cy="2667000"/>
          </a:xfrm>
          <a:prstGeom prst="straightConnector1">
            <a:avLst/>
          </a:prstGeom>
          <a:ln w="254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23560" name="TextBox 11"/>
          <p:cNvSpPr txBox="1">
            <a:spLocks noChangeArrowheads="1"/>
          </p:cNvSpPr>
          <p:nvPr/>
        </p:nvSpPr>
        <p:spPr bwMode="auto">
          <a:xfrm>
            <a:off x="6629400" y="228600"/>
            <a:ext cx="17526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dirty="0" err="1"/>
              <a:t>Chymotrypsin</a:t>
            </a:r>
            <a:endParaRPr lang="en-US" altLang="en-US" sz="2000" dirty="0"/>
          </a:p>
        </p:txBody>
      </p:sp>
      <p:grpSp>
        <p:nvGrpSpPr>
          <p:cNvPr id="9" name="Group 8"/>
          <p:cNvGrpSpPr/>
          <p:nvPr/>
        </p:nvGrpSpPr>
        <p:grpSpPr>
          <a:xfrm>
            <a:off x="5638800" y="3505200"/>
            <a:ext cx="3108960" cy="3352800"/>
            <a:chOff x="5562600" y="3632200"/>
            <a:chExt cx="3108960" cy="3352800"/>
          </a:xfrm>
        </p:grpSpPr>
        <p:sp>
          <p:nvSpPr>
            <p:cNvPr id="10" name="TextBox 1"/>
            <p:cNvSpPr txBox="1">
              <a:spLocks noChangeArrowheads="1"/>
            </p:cNvSpPr>
            <p:nvPr/>
          </p:nvSpPr>
          <p:spPr bwMode="auto">
            <a:xfrm>
              <a:off x="6215063" y="6615668"/>
              <a:ext cx="2035557" cy="369332"/>
            </a:xfrm>
            <a:prstGeom prst="rect">
              <a:avLst/>
            </a:prstGeom>
            <a:noFill/>
            <a:ln w="9525">
              <a:noFill/>
              <a:miter lim="800000"/>
              <a:headEnd/>
              <a:tailEnd/>
            </a:ln>
          </p:spPr>
          <p:txBody>
            <a:bodyPr wrap="none">
              <a:spAutoFit/>
            </a:bodyPr>
            <a:lstStyle/>
            <a:p>
              <a:pPr eaLnBrk="1" hangingPunct="1"/>
              <a:r>
                <a:rPr lang="en-US" altLang="en-US" sz="1800" b="1" dirty="0"/>
                <a:t>DNA Polymerase</a:t>
              </a:r>
            </a:p>
          </p:txBody>
        </p:sp>
        <p:pic>
          <p:nvPicPr>
            <p:cNvPr id="11" name="Picture 13" descr="https://upload.wikimedia.org/wikipedia/commons/c/c4/DNA_Pol_II_Active_Site_(PDB_ID_3K5M).png"/>
            <p:cNvPicPr>
              <a:picLocks noChangeAspect="1" noChangeArrowheads="1"/>
            </p:cNvPicPr>
            <p:nvPr/>
          </p:nvPicPr>
          <p:blipFill>
            <a:blip r:embed="rId4" cstate="print"/>
            <a:srcRect l="16835" r="9605"/>
            <a:stretch>
              <a:fillRect/>
            </a:stretch>
          </p:blipFill>
          <p:spPr bwMode="auto">
            <a:xfrm>
              <a:off x="5562600" y="3632200"/>
              <a:ext cx="3108960" cy="2866417"/>
            </a:xfrm>
            <a:prstGeom prst="rect">
              <a:avLst/>
            </a:prstGeom>
            <a:noFill/>
            <a:ln w="9525">
              <a:noFill/>
              <a:miter lim="800000"/>
              <a:headEnd/>
              <a:tailEnd/>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685800" y="76200"/>
            <a:ext cx="7772400" cy="609600"/>
          </a:xfrm>
        </p:spPr>
        <p:txBody>
          <a:bodyPr/>
          <a:lstStyle/>
          <a:p>
            <a:pPr eaLnBrk="1" hangingPunct="1"/>
            <a:r>
              <a:rPr lang="en-US" altLang="en-US" sz="3200" dirty="0">
                <a:solidFill>
                  <a:srgbClr val="C00000"/>
                </a:solidFill>
              </a:rPr>
              <a:t>Substrate Binding site (Active site)</a:t>
            </a:r>
          </a:p>
        </p:txBody>
      </p:sp>
      <p:sp>
        <p:nvSpPr>
          <p:cNvPr id="25603" name="Rectangle 3"/>
          <p:cNvSpPr>
            <a:spLocks noGrp="1" noChangeArrowheads="1"/>
          </p:cNvSpPr>
          <p:nvPr>
            <p:ph type="body" idx="4294967295"/>
          </p:nvPr>
        </p:nvSpPr>
        <p:spPr>
          <a:xfrm>
            <a:off x="304800" y="2895600"/>
            <a:ext cx="3657600" cy="1905000"/>
          </a:xfrm>
        </p:spPr>
        <p:txBody>
          <a:bodyPr/>
          <a:lstStyle/>
          <a:p>
            <a:pPr eaLnBrk="1" hangingPunct="1">
              <a:buFontTx/>
              <a:buNone/>
            </a:pPr>
            <a:r>
              <a:rPr lang="en-US" altLang="en-US" sz="2000" b="1" dirty="0" err="1">
                <a:solidFill>
                  <a:srgbClr val="C00000"/>
                </a:solidFill>
              </a:rPr>
              <a:t>Complementarity</a:t>
            </a:r>
            <a:r>
              <a:rPr lang="en-US" altLang="en-US" sz="2000" b="1" dirty="0">
                <a:solidFill>
                  <a:srgbClr val="C00000"/>
                </a:solidFill>
              </a:rPr>
              <a:t>:</a:t>
            </a:r>
          </a:p>
          <a:p>
            <a:pPr eaLnBrk="1" hangingPunct="1"/>
            <a:r>
              <a:rPr lang="en-US" altLang="en-US" sz="2000" dirty="0">
                <a:solidFill>
                  <a:srgbClr val="360D00"/>
                </a:solidFill>
              </a:rPr>
              <a:t>Geometric</a:t>
            </a:r>
          </a:p>
          <a:p>
            <a:pPr eaLnBrk="1" hangingPunct="1"/>
            <a:r>
              <a:rPr lang="en-US" altLang="en-US" sz="2000" dirty="0">
                <a:solidFill>
                  <a:srgbClr val="360D00"/>
                </a:solidFill>
              </a:rPr>
              <a:t>Electronic (electrostatic)</a:t>
            </a:r>
          </a:p>
          <a:p>
            <a:pPr eaLnBrk="1" hangingPunct="1"/>
            <a:r>
              <a:rPr lang="en-US" altLang="en-US" sz="2000" dirty="0" err="1">
                <a:solidFill>
                  <a:srgbClr val="360D00"/>
                </a:solidFill>
              </a:rPr>
              <a:t>Stereospecificity</a:t>
            </a:r>
            <a:r>
              <a:rPr lang="en-US" altLang="en-US" sz="2000" dirty="0">
                <a:solidFill>
                  <a:srgbClr val="360D00"/>
                </a:solidFill>
              </a:rPr>
              <a:t> (enzymes and substrates are </a:t>
            </a:r>
            <a:r>
              <a:rPr lang="en-US" altLang="en-US" sz="2000" dirty="0" err="1">
                <a:solidFill>
                  <a:srgbClr val="360D00"/>
                </a:solidFill>
              </a:rPr>
              <a:t>chiral</a:t>
            </a:r>
            <a:r>
              <a:rPr lang="en-US" altLang="en-US" sz="2000" dirty="0">
                <a:solidFill>
                  <a:srgbClr val="360D00"/>
                </a:solidFill>
              </a:rPr>
              <a:t>)</a:t>
            </a:r>
          </a:p>
        </p:txBody>
      </p:sp>
      <p:pic>
        <p:nvPicPr>
          <p:cNvPr id="25604"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00600" y="719138"/>
            <a:ext cx="4313238"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Rectangle 5"/>
          <p:cNvSpPr>
            <a:spLocks noChangeArrowheads="1"/>
          </p:cNvSpPr>
          <p:nvPr/>
        </p:nvSpPr>
        <p:spPr bwMode="auto">
          <a:xfrm>
            <a:off x="304800" y="5029200"/>
            <a:ext cx="41910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2000" b="1" dirty="0">
                <a:solidFill>
                  <a:srgbClr val="0000FF"/>
                </a:solidFill>
              </a:rPr>
              <a:t>Models of enzyme action:</a:t>
            </a:r>
          </a:p>
          <a:p>
            <a:pPr eaLnBrk="1" hangingPunct="1"/>
            <a:r>
              <a:rPr lang="en-US" altLang="en-US" sz="2000" dirty="0">
                <a:solidFill>
                  <a:srgbClr val="1D1D75"/>
                </a:solidFill>
              </a:rPr>
              <a:t>Lock and Key model</a:t>
            </a:r>
          </a:p>
          <a:p>
            <a:pPr eaLnBrk="1" hangingPunct="1"/>
            <a:r>
              <a:rPr lang="en-US" altLang="en-US" sz="2000" dirty="0">
                <a:solidFill>
                  <a:srgbClr val="1D1D75"/>
                </a:solidFill>
              </a:rPr>
              <a:t>Induced Fit model</a:t>
            </a:r>
          </a:p>
        </p:txBody>
      </p:sp>
      <p:pic>
        <p:nvPicPr>
          <p:cNvPr id="25606" name="Picture 2" descr="figure_05_2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850" y="762000"/>
            <a:ext cx="5548313" cy="193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4294967295"/>
          </p:nvPr>
        </p:nvSpPr>
        <p:spPr>
          <a:xfrm>
            <a:off x="381000" y="1066800"/>
            <a:ext cx="8610600" cy="1981200"/>
          </a:xfrm>
        </p:spPr>
        <p:txBody>
          <a:bodyPr/>
          <a:lstStyle/>
          <a:p>
            <a:pPr algn="ctr" eaLnBrk="1" hangingPunct="1">
              <a:spcBef>
                <a:spcPts val="600"/>
              </a:spcBef>
              <a:buNone/>
            </a:pPr>
            <a:r>
              <a:rPr lang="en-US" altLang="en-US" sz="2400" b="1" dirty="0">
                <a:solidFill>
                  <a:schemeClr val="accent2"/>
                </a:solidFill>
              </a:rPr>
              <a:t>Lock and Key Model</a:t>
            </a:r>
          </a:p>
          <a:p>
            <a:pPr eaLnBrk="1" hangingPunct="1">
              <a:spcBef>
                <a:spcPts val="600"/>
              </a:spcBef>
            </a:pPr>
            <a:r>
              <a:rPr lang="en-US" altLang="en-US" sz="2000" dirty="0"/>
              <a:t>An enzyme binds a substrate in a region called the </a:t>
            </a:r>
            <a:r>
              <a:rPr lang="en-US" altLang="en-US" sz="2000" dirty="0">
                <a:solidFill>
                  <a:srgbClr val="FF0000"/>
                </a:solidFill>
              </a:rPr>
              <a:t>active site</a:t>
            </a:r>
          </a:p>
          <a:p>
            <a:pPr eaLnBrk="1" hangingPunct="1">
              <a:spcBef>
                <a:spcPts val="600"/>
              </a:spcBef>
            </a:pPr>
            <a:r>
              <a:rPr lang="en-US" altLang="en-US" sz="2000" dirty="0"/>
              <a:t>The active site shape is complementary to the substrate i.e. not all substrates can fit the active site</a:t>
            </a:r>
          </a:p>
          <a:p>
            <a:pPr eaLnBrk="1" hangingPunct="1">
              <a:spcBef>
                <a:spcPts val="600"/>
              </a:spcBef>
            </a:pPr>
            <a:r>
              <a:rPr lang="en-US" altLang="en-US" sz="2000" dirty="0"/>
              <a:t>Amino acid </a:t>
            </a:r>
            <a:r>
              <a:rPr lang="en-US" altLang="en-US" sz="2000" dirty="0" err="1"/>
              <a:t>sidechains</a:t>
            </a:r>
            <a:r>
              <a:rPr lang="en-US" altLang="en-US" sz="2000" dirty="0"/>
              <a:t> in the active site bind the substrate</a:t>
            </a:r>
          </a:p>
          <a:p>
            <a:pPr eaLnBrk="1" hangingPunct="1">
              <a:spcBef>
                <a:spcPts val="600"/>
              </a:spcBef>
            </a:pPr>
            <a:endParaRPr lang="en-US" altLang="en-US" sz="2000" dirty="0"/>
          </a:p>
        </p:txBody>
      </p:sp>
      <p:sp>
        <p:nvSpPr>
          <p:cNvPr id="6" name="Rectangle 2"/>
          <p:cNvSpPr txBox="1">
            <a:spLocks noChangeArrowheads="1"/>
          </p:cNvSpPr>
          <p:nvPr/>
        </p:nvSpPr>
        <p:spPr bwMode="auto">
          <a:xfrm>
            <a:off x="685800" y="304800"/>
            <a:ext cx="7772400" cy="609600"/>
          </a:xfrm>
          <a:prstGeom prst="rect">
            <a:avLst/>
          </a:prstGeom>
          <a:noFill/>
          <a:ln w="9525">
            <a:noFill/>
            <a:miter lim="800000"/>
            <a:headEnd/>
            <a:tailEnd/>
          </a:ln>
        </p:spPr>
        <p:txBody>
          <a:bodyPr anchor="ctr"/>
          <a:lstStyle/>
          <a:p>
            <a:pPr algn="ctr" eaLnBrk="1" hangingPunct="1">
              <a:buFontTx/>
              <a:buNone/>
            </a:pPr>
            <a:r>
              <a:rPr lang="en-US" altLang="en-US" dirty="0">
                <a:solidFill>
                  <a:srgbClr val="C00000"/>
                </a:solidFill>
                <a:latin typeface="+mj-lt"/>
                <a:ea typeface="+mj-ea"/>
                <a:cs typeface="+mj-cs"/>
              </a:rPr>
              <a:t>Models of enzyme action</a:t>
            </a:r>
          </a:p>
        </p:txBody>
      </p:sp>
      <p:pic>
        <p:nvPicPr>
          <p:cNvPr id="7" name="Picture 3" descr="npo000087"/>
          <p:cNvPicPr>
            <a:picLocks noChangeAspect="1" noChangeArrowheads="1"/>
          </p:cNvPicPr>
          <p:nvPr/>
        </p:nvPicPr>
        <p:blipFill>
          <a:blip r:embed="rId2" cstate="print">
            <a:extLst>
              <a:ext uri="{28A0092B-C50C-407E-A947-70E740481C1C}">
                <a14:useLocalDpi xmlns:a14="http://schemas.microsoft.com/office/drawing/2010/main" xmlns="" val="0"/>
              </a:ext>
            </a:extLst>
          </a:blip>
          <a:srcRect b="55059"/>
          <a:stretch>
            <a:fillRect/>
          </a:stretch>
        </p:blipFill>
        <p:spPr bwMode="auto">
          <a:xfrm>
            <a:off x="812800" y="3581400"/>
            <a:ext cx="7466013"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279652084"/>
              </p:ext>
            </p:extLst>
          </p:nvPr>
        </p:nvGraphicFramePr>
        <p:xfrm>
          <a:off x="381000" y="304800"/>
          <a:ext cx="8382000" cy="6226170"/>
        </p:xfrm>
        <a:graphic>
          <a:graphicData uri="http://schemas.openxmlformats.org/drawingml/2006/table">
            <a:tbl>
              <a:tblPr firstRow="1" bandRow="1">
                <a:tableStyleId>{793D81CF-94F2-401A-BA57-92F5A7B2D0C5}</a:tableStyleId>
              </a:tblPr>
              <a:tblGrid>
                <a:gridCol w="1143000">
                  <a:extLst>
                    <a:ext uri="{9D8B030D-6E8A-4147-A177-3AD203B41FA5}">
                      <a16:colId xmlns:a16="http://schemas.microsoft.com/office/drawing/2014/main" xmlns="" val="20000"/>
                    </a:ext>
                  </a:extLst>
                </a:gridCol>
                <a:gridCol w="1600200">
                  <a:extLst>
                    <a:ext uri="{9D8B030D-6E8A-4147-A177-3AD203B41FA5}">
                      <a16:colId xmlns:a16="http://schemas.microsoft.com/office/drawing/2014/main" xmlns="" val="20001"/>
                    </a:ext>
                  </a:extLst>
                </a:gridCol>
                <a:gridCol w="5638800">
                  <a:extLst>
                    <a:ext uri="{9D8B030D-6E8A-4147-A177-3AD203B41FA5}">
                      <a16:colId xmlns:a16="http://schemas.microsoft.com/office/drawing/2014/main" xmlns="" val="20002"/>
                    </a:ext>
                  </a:extLst>
                </a:gridCol>
              </a:tblGrid>
              <a:tr h="454835">
                <a:tc>
                  <a:txBody>
                    <a:bodyPr/>
                    <a:lstStyle/>
                    <a:p>
                      <a:pPr algn="ctr"/>
                      <a:r>
                        <a:rPr lang="en-US" sz="1600" dirty="0"/>
                        <a:t>Lecture</a:t>
                      </a:r>
                      <a:endParaRPr lang="en-US" sz="1600" b="1" dirty="0">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Date</a:t>
                      </a:r>
                      <a:endParaRPr lang="en-US" sz="1600" b="1" dirty="0">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Topic</a:t>
                      </a:r>
                      <a:endParaRPr lang="en-US" sz="1600" b="1" dirty="0">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0"/>
                  </a:ext>
                </a:extLst>
              </a:tr>
              <a:tr h="389848">
                <a:tc>
                  <a:txBody>
                    <a:bodyPr/>
                    <a:lstStyle/>
                    <a:p>
                      <a:pPr algn="ctr"/>
                      <a:r>
                        <a:rPr lang="en-US" sz="1600" dirty="0"/>
                        <a:t>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03/01/2018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Nucleic acids – 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1"/>
                  </a:ext>
                </a:extLst>
              </a:tr>
              <a:tr h="389848">
                <a:tc>
                  <a:txBody>
                    <a:bodyPr/>
                    <a:lstStyle/>
                    <a:p>
                      <a:pPr algn="ctr"/>
                      <a:r>
                        <a:rPr lang="en-US" sz="1600" dirty="0"/>
                        <a:t>2</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10/01/2018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Nucleic acids – 2</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2"/>
                  </a:ext>
                </a:extLst>
              </a:tr>
              <a:tr h="389848">
                <a:tc>
                  <a:txBody>
                    <a:bodyPr/>
                    <a:lstStyle/>
                    <a:p>
                      <a:pPr algn="ctr"/>
                      <a:r>
                        <a:rPr lang="en-US" sz="1600" dirty="0"/>
                        <a:t>3</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17/01/2018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Transcription and Translation – 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3"/>
                  </a:ext>
                </a:extLst>
              </a:tr>
              <a:tr h="389848">
                <a:tc>
                  <a:txBody>
                    <a:bodyPr/>
                    <a:lstStyle/>
                    <a:p>
                      <a:pPr algn="ctr"/>
                      <a:r>
                        <a:rPr lang="en-US" sz="1600" dirty="0"/>
                        <a:t>4</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24/01/2018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Transcription and Translation – 2</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4"/>
                  </a:ext>
                </a:extLst>
              </a:tr>
              <a:tr h="389848">
                <a:tc>
                  <a:txBody>
                    <a:bodyPr/>
                    <a:lstStyle/>
                    <a:p>
                      <a:pPr algn="ctr"/>
                      <a:r>
                        <a:rPr lang="en-US" sz="1600" dirty="0"/>
                        <a:t>5</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31/01/2018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Protein structure – 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5"/>
                  </a:ext>
                </a:extLst>
              </a:tr>
              <a:tr h="389848">
                <a:tc>
                  <a:txBody>
                    <a:bodyPr/>
                    <a:lstStyle/>
                    <a:p>
                      <a:pPr algn="ctr"/>
                      <a:r>
                        <a:rPr lang="en-US" sz="1600" dirty="0"/>
                        <a:t>6</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07/02/2018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Protein structure – 2 / Discussion and Revision</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6"/>
                  </a:ext>
                </a:extLst>
              </a:tr>
              <a:tr h="500513">
                <a:tc>
                  <a:txBody>
                    <a:bodyPr/>
                    <a:lstStyle/>
                    <a:p>
                      <a:pPr algn="ctr"/>
                      <a:r>
                        <a:rPr lang="en-CA" dirty="0"/>
                        <a:t>**</a:t>
                      </a:r>
                      <a:endParaRPr lang="en-CA" b="1" dirty="0">
                        <a:solidFill>
                          <a:srgbClr val="0000FF"/>
                        </a:solidFill>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14/02/2018</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CLASS TEST - 1  </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7"/>
                  </a:ext>
                </a:extLst>
              </a:tr>
              <a:tr h="497804">
                <a:tc>
                  <a:txBody>
                    <a:bodyPr/>
                    <a:lstStyle/>
                    <a:p>
                      <a:pPr algn="ctr"/>
                      <a:r>
                        <a:rPr lang="en-US" sz="1800" dirty="0"/>
                        <a:t>7</a:t>
                      </a:r>
                      <a:endParaRPr lang="en-US" sz="18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28/02/2018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Enzymes</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8"/>
                  </a:ext>
                </a:extLst>
              </a:tr>
              <a:tr h="389848">
                <a:tc>
                  <a:txBody>
                    <a:bodyPr/>
                    <a:lstStyle/>
                    <a:p>
                      <a:pPr algn="ctr"/>
                      <a:r>
                        <a:rPr lang="en-US" sz="1600" dirty="0"/>
                        <a:t>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07/03/2018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Cellular architecture</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09"/>
                  </a:ext>
                </a:extLst>
              </a:tr>
              <a:tr h="389848">
                <a:tc>
                  <a:txBody>
                    <a:bodyPr/>
                    <a:lstStyle/>
                    <a:p>
                      <a:pPr algn="ctr"/>
                      <a:r>
                        <a:rPr lang="en-US" sz="1600" dirty="0"/>
                        <a:t>9</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14/03/2018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Cell division and apoptosis</a:t>
                      </a:r>
                      <a:endParaRPr lang="en-CA"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10"/>
                  </a:ext>
                </a:extLst>
              </a:tr>
              <a:tr h="433102">
                <a:tc>
                  <a:txBody>
                    <a:bodyPr/>
                    <a:lstStyle/>
                    <a:p>
                      <a:pPr algn="ctr"/>
                      <a:r>
                        <a:rPr lang="en-US" sz="1600" dirty="0"/>
                        <a:t>10</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21/03/2018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Host defense/vaccines</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11"/>
                  </a:ext>
                </a:extLst>
              </a:tr>
              <a:tr h="433102">
                <a:tc>
                  <a:txBody>
                    <a:bodyPr/>
                    <a:lstStyle/>
                    <a:p>
                      <a:pPr algn="ctr"/>
                      <a:r>
                        <a:rPr lang="en-US" sz="1600" dirty="0"/>
                        <a:t>11</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28/03/2018</a:t>
                      </a:r>
                      <a:endParaRPr lang="en-US" sz="1600" b="1" dirty="0">
                        <a:solidFill>
                          <a:schemeClr val="tx1"/>
                        </a:solidFill>
                        <a:latin typeface="Arial" panose="020B0604020202020204" pitchFamily="34" charset="0"/>
                        <a:cs typeface="Arial" panose="020B0604020202020204" pitchFamily="34" charset="0"/>
                      </a:endParaRPr>
                    </a:p>
                  </a:txBody>
                  <a:tcPr marT="45692" marB="4569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Genetic Engineering &amp; its impact</a:t>
                      </a:r>
                      <a:endParaRPr lang="en-CA" sz="1600" b="1" dirty="0">
                        <a:solidFill>
                          <a:schemeClr val="tx1"/>
                        </a:solidFill>
                      </a:endParaRPr>
                    </a:p>
                  </a:txBody>
                  <a:tcPr marT="45692" marB="45692" anchor="ctr"/>
                </a:tc>
                <a:extLst>
                  <a:ext uri="{0D108BD9-81ED-4DB2-BD59-A6C34878D82A}">
                    <a16:rowId xmlns:a16="http://schemas.microsoft.com/office/drawing/2014/main" xmlns="" val="10012"/>
                  </a:ext>
                </a:extLst>
              </a:tr>
              <a:tr h="389848">
                <a:tc>
                  <a:txBody>
                    <a:bodyPr/>
                    <a:lstStyle/>
                    <a:p>
                      <a:pPr algn="ctr"/>
                      <a:r>
                        <a:rPr lang="en-CA" sz="1600" dirty="0"/>
                        <a:t>**</a:t>
                      </a:r>
                      <a:endParaRPr lang="en-CA" sz="1600" b="1" dirty="0">
                        <a:solidFill>
                          <a:srgbClr val="0000FF"/>
                        </a:solidFill>
                      </a:endParaRPr>
                    </a:p>
                  </a:txBody>
                  <a:tcPr marT="45692" marB="45692" anchor="ctr"/>
                </a:tc>
                <a:tc>
                  <a:txBody>
                    <a:bodyPr/>
                    <a:lstStyle/>
                    <a:p>
                      <a:pPr algn="ctr"/>
                      <a:r>
                        <a:rPr lang="en-US" sz="1600" dirty="0"/>
                        <a:t>04/04/2018</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CLASS TEST - 2 </a:t>
                      </a:r>
                      <a:endParaRPr lang="en-CA" b="1" dirty="0">
                        <a:solidFill>
                          <a:srgbClr val="0000FF"/>
                        </a:solidFill>
                      </a:endParaRPr>
                    </a:p>
                  </a:txBody>
                  <a:tcPr marT="45692" marB="45692" anchor="ctr"/>
                </a:tc>
                <a:extLst>
                  <a:ext uri="{0D108BD9-81ED-4DB2-BD59-A6C34878D82A}">
                    <a16:rowId xmlns:a16="http://schemas.microsoft.com/office/drawing/2014/main" xmlns="" val="10013"/>
                  </a:ext>
                </a:extLst>
              </a:tr>
              <a:tr h="398182">
                <a:tc>
                  <a:txBody>
                    <a:bodyPr/>
                    <a:lstStyle/>
                    <a:p>
                      <a:pPr algn="ctr"/>
                      <a:r>
                        <a:rPr lang="en-CA" dirty="0"/>
                        <a:t>**</a:t>
                      </a:r>
                      <a:endParaRPr lang="en-CA" b="1" dirty="0">
                        <a:solidFill>
                          <a:srgbClr val="0000FF"/>
                        </a:solidFill>
                      </a:endParaRPr>
                    </a:p>
                  </a:txBody>
                  <a:tcPr marT="45692" marB="45692" anchor="ctr"/>
                </a:tc>
                <a:tc>
                  <a:txBody>
                    <a:bodyPr/>
                    <a:lstStyle/>
                    <a:p>
                      <a:pPr algn="ctr"/>
                      <a:r>
                        <a:rPr lang="en-US" sz="1600" dirty="0"/>
                        <a:t>11/04/2018</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tc>
                  <a:txBody>
                    <a:bodyPr/>
                    <a:lstStyle/>
                    <a:p>
                      <a:pPr algn="ctr"/>
                      <a:r>
                        <a:rPr lang="en-US" sz="1600" dirty="0"/>
                        <a:t>DISCUSSION AND REVISION</a:t>
                      </a:r>
                      <a:endParaRPr lang="en-US" sz="1600" b="1" dirty="0">
                        <a:solidFill>
                          <a:srgbClr val="0000FF"/>
                        </a:solidFill>
                        <a:latin typeface="Arial" panose="020B0604020202020204" pitchFamily="34" charset="0"/>
                        <a:cs typeface="Arial" panose="020B0604020202020204" pitchFamily="34" charset="0"/>
                      </a:endParaRPr>
                    </a:p>
                  </a:txBody>
                  <a:tcPr marT="45692" marB="45692" anchor="ctr"/>
                </a:tc>
                <a:extLst>
                  <a:ext uri="{0D108BD9-81ED-4DB2-BD59-A6C34878D82A}">
                    <a16:rowId xmlns:a16="http://schemas.microsoft.com/office/drawing/2014/main" xmlns="" val="10014"/>
                  </a:ext>
                </a:extLst>
              </a:tr>
            </a:tbl>
          </a:graphicData>
        </a:graphic>
      </p:graphicFrame>
      <p:sp>
        <p:nvSpPr>
          <p:cNvPr id="2" name="Rounded Rectangle 1"/>
          <p:cNvSpPr/>
          <p:nvPr/>
        </p:nvSpPr>
        <p:spPr>
          <a:xfrm>
            <a:off x="381000" y="3675450"/>
            <a:ext cx="8382000" cy="3631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xmlns="" val="1846450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descr="npo000087"/>
          <p:cNvPicPr>
            <a:picLocks noChangeAspect="1" noChangeArrowheads="1"/>
          </p:cNvPicPr>
          <p:nvPr/>
        </p:nvPicPr>
        <p:blipFill>
          <a:blip r:embed="rId3" cstate="print">
            <a:extLst>
              <a:ext uri="{28A0092B-C50C-407E-A947-70E740481C1C}">
                <a14:useLocalDpi xmlns:a14="http://schemas.microsoft.com/office/drawing/2010/main" xmlns="" val="0"/>
              </a:ext>
            </a:extLst>
          </a:blip>
          <a:srcRect t="45545"/>
          <a:stretch>
            <a:fillRect/>
          </a:stretch>
        </p:blipFill>
        <p:spPr bwMode="auto">
          <a:xfrm>
            <a:off x="838200" y="3581400"/>
            <a:ext cx="7466013" cy="286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4" name="Rectangle 4"/>
          <p:cNvSpPr>
            <a:spLocks noChangeArrowheads="1"/>
          </p:cNvSpPr>
          <p:nvPr/>
        </p:nvSpPr>
        <p:spPr bwMode="auto">
          <a:xfrm>
            <a:off x="381000" y="1066800"/>
            <a:ext cx="84328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ts val="600"/>
              </a:spcBef>
              <a:buNone/>
            </a:pPr>
            <a:r>
              <a:rPr lang="en-US" altLang="en-US" sz="2400" b="1" dirty="0">
                <a:solidFill>
                  <a:schemeClr val="accent2"/>
                </a:solidFill>
              </a:rPr>
              <a:t>Induced Fit Model</a:t>
            </a:r>
          </a:p>
          <a:p>
            <a:pPr eaLnBrk="1" hangingPunct="1">
              <a:spcBef>
                <a:spcPts val="600"/>
              </a:spcBef>
            </a:pPr>
            <a:r>
              <a:rPr lang="en-US" altLang="en-US" sz="2000" dirty="0"/>
              <a:t>Enzyme structure is </a:t>
            </a:r>
            <a:r>
              <a:rPr lang="en-US" altLang="en-US" sz="2000" dirty="0">
                <a:solidFill>
                  <a:srgbClr val="FF0000"/>
                </a:solidFill>
              </a:rPr>
              <a:t>flexible</a:t>
            </a:r>
            <a:r>
              <a:rPr lang="en-US" altLang="en-US" sz="2000" dirty="0"/>
              <a:t>, not rigid</a:t>
            </a:r>
          </a:p>
          <a:p>
            <a:pPr eaLnBrk="1" hangingPunct="1">
              <a:spcBef>
                <a:spcPts val="600"/>
              </a:spcBef>
            </a:pPr>
            <a:r>
              <a:rPr lang="en-US" altLang="en-US" sz="2000" dirty="0"/>
              <a:t>Enzyme and active site adjust their shape to bind the substrate.</a:t>
            </a:r>
          </a:p>
          <a:p>
            <a:pPr eaLnBrk="1" hangingPunct="1">
              <a:spcBef>
                <a:spcPts val="600"/>
              </a:spcBef>
            </a:pPr>
            <a:r>
              <a:rPr lang="en-US" altLang="en-US" sz="2000" dirty="0"/>
              <a:t>Increases range of substrate specificity</a:t>
            </a:r>
          </a:p>
          <a:p>
            <a:pPr eaLnBrk="1" hangingPunct="1">
              <a:spcBef>
                <a:spcPts val="600"/>
              </a:spcBef>
            </a:pPr>
            <a:r>
              <a:rPr lang="en-US" altLang="en-US" sz="2000" dirty="0"/>
              <a:t>Shape changes also improve catalysis during reaction</a:t>
            </a:r>
            <a:br>
              <a:rPr lang="en-US" altLang="en-US" sz="2000" dirty="0"/>
            </a:br>
            <a:r>
              <a:rPr lang="en-US" altLang="en-US" sz="2000" dirty="0"/>
              <a:t>- by stabilizing the transition-state</a:t>
            </a:r>
          </a:p>
          <a:p>
            <a:pPr eaLnBrk="1" hangingPunct="1">
              <a:spcBef>
                <a:spcPts val="600"/>
              </a:spcBef>
            </a:pPr>
            <a:endParaRPr lang="en-US" altLang="en-US" sz="2000" dirty="0"/>
          </a:p>
        </p:txBody>
      </p:sp>
      <p:sp>
        <p:nvSpPr>
          <p:cNvPr id="6" name="Rectangle 2"/>
          <p:cNvSpPr txBox="1">
            <a:spLocks noChangeArrowheads="1"/>
          </p:cNvSpPr>
          <p:nvPr/>
        </p:nvSpPr>
        <p:spPr bwMode="auto">
          <a:xfrm>
            <a:off x="685800" y="304800"/>
            <a:ext cx="7772400" cy="609600"/>
          </a:xfrm>
          <a:prstGeom prst="rect">
            <a:avLst/>
          </a:prstGeom>
          <a:noFill/>
          <a:ln w="9525">
            <a:noFill/>
            <a:miter lim="800000"/>
            <a:headEnd/>
            <a:tailEnd/>
          </a:ln>
        </p:spPr>
        <p:txBody>
          <a:bodyPr anchor="ctr"/>
          <a:lstStyle/>
          <a:p>
            <a:pPr algn="ctr" eaLnBrk="1" hangingPunct="1">
              <a:buFontTx/>
              <a:buNone/>
            </a:pPr>
            <a:r>
              <a:rPr lang="en-US" altLang="en-US" dirty="0">
                <a:solidFill>
                  <a:srgbClr val="C00000"/>
                </a:solidFill>
                <a:latin typeface="+mj-lt"/>
                <a:ea typeface="+mj-ea"/>
                <a:cs typeface="+mj-cs"/>
              </a:rPr>
              <a:t>Models of enzyme action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6"/>
          <p:cNvSpPr txBox="1">
            <a:spLocks noChangeArrowheads="1"/>
          </p:cNvSpPr>
          <p:nvPr/>
        </p:nvSpPr>
        <p:spPr bwMode="auto">
          <a:xfrm>
            <a:off x="0" y="76200"/>
            <a:ext cx="9144000" cy="1066800"/>
          </a:xfrm>
          <a:prstGeom prst="rect">
            <a:avLst/>
          </a:prstGeom>
          <a:noFill/>
          <a:ln w="9525">
            <a:noFill/>
            <a:miter lim="800000"/>
            <a:headEnd/>
            <a:tailEnd/>
          </a:ln>
        </p:spPr>
        <p:txBody>
          <a:bodyPr anchor="ctr"/>
          <a:lstStyle/>
          <a:p>
            <a:pPr algn="ctr" eaLnBrk="1" hangingPunct="1">
              <a:defRPr/>
            </a:pPr>
            <a:r>
              <a:rPr lang="en-US" altLang="en-US" kern="0" dirty="0">
                <a:solidFill>
                  <a:srgbClr val="C00000"/>
                </a:solidFill>
                <a:latin typeface="+mj-lt"/>
                <a:ea typeface="+mj-ea"/>
                <a:cs typeface="+mj-cs"/>
              </a:rPr>
              <a:t>Factors that influence enzyme activity: temperature</a:t>
            </a:r>
          </a:p>
        </p:txBody>
      </p:sp>
      <p:pic>
        <p:nvPicPr>
          <p:cNvPr id="3" name="Picture 4" descr="GA14_12"/>
          <p:cNvPicPr>
            <a:picLocks noChangeAspect="1" noChangeArrowheads="1"/>
          </p:cNvPicPr>
          <p:nvPr/>
        </p:nvPicPr>
        <p:blipFill>
          <a:blip r:embed="rId3" cstate="print">
            <a:extLst>
              <a:ext uri="{28A0092B-C50C-407E-A947-70E740481C1C}">
                <a14:useLocalDpi xmlns:a14="http://schemas.microsoft.com/office/drawing/2010/main" xmlns="" val="0"/>
              </a:ext>
            </a:extLst>
          </a:blip>
          <a:srcRect l="9680" t="14142" r="3278" b="12122"/>
          <a:stretch>
            <a:fillRect/>
          </a:stretch>
        </p:blipFill>
        <p:spPr bwMode="auto">
          <a:xfrm>
            <a:off x="2092325" y="1193800"/>
            <a:ext cx="4959350" cy="543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6"/>
          <p:cNvSpPr txBox="1">
            <a:spLocks noChangeArrowheads="1"/>
          </p:cNvSpPr>
          <p:nvPr/>
        </p:nvSpPr>
        <p:spPr bwMode="auto">
          <a:xfrm>
            <a:off x="0" y="76200"/>
            <a:ext cx="9144000" cy="704850"/>
          </a:xfrm>
          <a:prstGeom prst="rect">
            <a:avLst/>
          </a:prstGeom>
          <a:noFill/>
          <a:ln w="9525">
            <a:noFill/>
            <a:miter lim="800000"/>
            <a:headEnd/>
            <a:tailEnd/>
          </a:ln>
        </p:spPr>
        <p:txBody>
          <a:bodyPr anchor="ctr"/>
          <a:lstStyle/>
          <a:p>
            <a:pPr algn="ctr" eaLnBrk="1" hangingPunct="1">
              <a:defRPr/>
            </a:pPr>
            <a:r>
              <a:rPr lang="en-US" altLang="en-US" kern="0" dirty="0">
                <a:solidFill>
                  <a:srgbClr val="C00000"/>
                </a:solidFill>
                <a:latin typeface="+mj-lt"/>
                <a:ea typeface="+mj-ea"/>
                <a:cs typeface="+mj-cs"/>
              </a:rPr>
              <a:t>Factors that influence enzyme activity: pH</a:t>
            </a:r>
          </a:p>
        </p:txBody>
      </p:sp>
      <p:pic>
        <p:nvPicPr>
          <p:cNvPr id="32771" name="Picture 2" descr="figure_10_11"/>
          <p:cNvPicPr>
            <a:picLocks noChangeAspect="1" noChangeArrowheads="1"/>
          </p:cNvPicPr>
          <p:nvPr/>
        </p:nvPicPr>
        <p:blipFill>
          <a:blip r:embed="rId3" cstate="print">
            <a:extLst>
              <a:ext uri="{28A0092B-C50C-407E-A947-70E740481C1C}">
                <a14:useLocalDpi xmlns:a14="http://schemas.microsoft.com/office/drawing/2010/main" xmlns="" val="0"/>
              </a:ext>
            </a:extLst>
          </a:blip>
          <a:srcRect b="3621"/>
          <a:stretch>
            <a:fillRect/>
          </a:stretch>
        </p:blipFill>
        <p:spPr bwMode="auto">
          <a:xfrm>
            <a:off x="216568" y="709613"/>
            <a:ext cx="4546600" cy="608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2"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71621" y="1447800"/>
            <a:ext cx="4156075" cy="424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304800" y="4495800"/>
            <a:ext cx="4422775" cy="800100"/>
          </a:xfrm>
          <a:prstGeom prst="rect">
            <a:avLst/>
          </a:prstGeom>
          <a:noFill/>
          <a:ln w="9525">
            <a:noFill/>
            <a:miter lim="800000"/>
            <a:headEnd/>
            <a:tailEnd/>
          </a:ln>
        </p:spPr>
        <p:txBody>
          <a:bodyPr wrap="none">
            <a:spAutoFit/>
          </a:bodyPr>
          <a:lstStyle/>
          <a:p>
            <a:pPr eaLnBrk="1" hangingPunct="1">
              <a:spcAft>
                <a:spcPts val="1200"/>
              </a:spcAft>
              <a:defRPr/>
            </a:pPr>
            <a:r>
              <a:rPr lang="el-GR" altLang="en-US" sz="1800" dirty="0">
                <a:latin typeface="Arial" charset="0"/>
              </a:rPr>
              <a:t>Δ</a:t>
            </a:r>
            <a:r>
              <a:rPr lang="en-US" altLang="en-US" sz="1800" dirty="0" err="1">
                <a:latin typeface="+mj-lt"/>
              </a:rPr>
              <a:t>G</a:t>
            </a:r>
            <a:r>
              <a:rPr lang="en-US" altLang="en-US" sz="1800" baseline="30000" dirty="0" err="1">
                <a:latin typeface="+mj-lt"/>
              </a:rPr>
              <a:t>ǂ</a:t>
            </a:r>
            <a:r>
              <a:rPr lang="en-US" altLang="en-US" sz="1800" dirty="0">
                <a:latin typeface="+mj-lt"/>
              </a:rPr>
              <a:t> </a:t>
            </a:r>
            <a:r>
              <a:rPr lang="en-US" altLang="en-US" sz="1800" baseline="-25000" dirty="0" err="1">
                <a:latin typeface="+mj-lt"/>
              </a:rPr>
              <a:t>S→P</a:t>
            </a:r>
            <a:r>
              <a:rPr lang="en-US" altLang="en-US" sz="1800" dirty="0" err="1">
                <a:latin typeface="+mj-lt"/>
              </a:rPr>
              <a:t>for</a:t>
            </a:r>
            <a:r>
              <a:rPr lang="en-US" altLang="en-US" sz="1800" dirty="0">
                <a:latin typeface="+mj-lt"/>
              </a:rPr>
              <a:t> </a:t>
            </a:r>
            <a:r>
              <a:rPr lang="en-US" altLang="en-US" sz="1800" dirty="0" err="1">
                <a:latin typeface="+mj-lt"/>
              </a:rPr>
              <a:t>uncatalyzed</a:t>
            </a:r>
            <a:r>
              <a:rPr lang="en-US" altLang="en-US" sz="1800" dirty="0">
                <a:latin typeface="+mj-lt"/>
              </a:rPr>
              <a:t> reaction = 107 kJ</a:t>
            </a:r>
          </a:p>
          <a:p>
            <a:pPr eaLnBrk="1" hangingPunct="1">
              <a:spcAft>
                <a:spcPts val="1200"/>
              </a:spcAft>
              <a:defRPr/>
            </a:pPr>
            <a:r>
              <a:rPr lang="el-GR" altLang="en-US" sz="1800" dirty="0">
                <a:latin typeface="Arial" charset="0"/>
              </a:rPr>
              <a:t>Δ</a:t>
            </a:r>
            <a:r>
              <a:rPr lang="en-US" altLang="en-US" sz="1800" dirty="0" err="1">
                <a:latin typeface="+mj-lt"/>
              </a:rPr>
              <a:t>G</a:t>
            </a:r>
            <a:r>
              <a:rPr lang="en-US" altLang="en-US" sz="1800" baseline="30000" dirty="0" err="1">
                <a:latin typeface="+mj-lt"/>
              </a:rPr>
              <a:t>ǂ</a:t>
            </a:r>
            <a:r>
              <a:rPr lang="en-US" altLang="en-US" sz="1800" dirty="0">
                <a:latin typeface="+mj-lt"/>
              </a:rPr>
              <a:t> </a:t>
            </a:r>
            <a:r>
              <a:rPr lang="en-US" altLang="en-US" sz="1800" baseline="-25000" dirty="0">
                <a:latin typeface="+mj-lt"/>
              </a:rPr>
              <a:t>cat</a:t>
            </a:r>
            <a:r>
              <a:rPr lang="en-US" altLang="en-US" sz="1800" dirty="0">
                <a:latin typeface="+mj-lt"/>
              </a:rPr>
              <a:t> for catalyzed reaction = 47 kJ</a:t>
            </a:r>
          </a:p>
        </p:txBody>
      </p:sp>
      <p:sp>
        <p:nvSpPr>
          <p:cNvPr id="49158" name="Text Box 6"/>
          <p:cNvSpPr txBox="1">
            <a:spLocks noChangeArrowheads="1"/>
          </p:cNvSpPr>
          <p:nvPr/>
        </p:nvSpPr>
        <p:spPr bwMode="auto">
          <a:xfrm>
            <a:off x="5281613" y="4419600"/>
            <a:ext cx="3140075"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err="1"/>
              <a:t>k</a:t>
            </a:r>
            <a:r>
              <a:rPr lang="en-US" altLang="en-US" sz="2400" baseline="-30000" dirty="0" err="1"/>
              <a:t>uncat</a:t>
            </a:r>
            <a:r>
              <a:rPr lang="en-US" altLang="en-US" sz="2400" baseline="-30000" dirty="0"/>
              <a:t> </a:t>
            </a:r>
            <a:r>
              <a:rPr lang="en-US" altLang="en-US" sz="2400" dirty="0">
                <a:sym typeface="Symbol" panose="05050102010706020507" pitchFamily="18" charset="2"/>
              </a:rPr>
              <a:t></a:t>
            </a:r>
            <a:r>
              <a:rPr lang="en-US" altLang="en-US" sz="2400" dirty="0"/>
              <a:t> e</a:t>
            </a:r>
            <a:r>
              <a:rPr lang="en-US" altLang="en-US" sz="2400" baseline="30000" dirty="0"/>
              <a:t>-107000/8.314x298</a:t>
            </a:r>
          </a:p>
          <a:p>
            <a:pPr eaLnBrk="1" hangingPunct="1">
              <a:spcBef>
                <a:spcPct val="0"/>
              </a:spcBef>
              <a:buFontTx/>
              <a:buNone/>
            </a:pPr>
            <a:endParaRPr lang="en-US" altLang="en-US" sz="2400" baseline="30000" dirty="0"/>
          </a:p>
          <a:p>
            <a:pPr eaLnBrk="1" hangingPunct="1">
              <a:spcBef>
                <a:spcPct val="0"/>
              </a:spcBef>
              <a:buFontTx/>
              <a:buNone/>
            </a:pPr>
            <a:r>
              <a:rPr lang="en-US" altLang="en-US" sz="2400" dirty="0" err="1"/>
              <a:t>k</a:t>
            </a:r>
            <a:r>
              <a:rPr lang="en-US" altLang="en-US" sz="2400" baseline="-25000" dirty="0" err="1"/>
              <a:t>cat</a:t>
            </a:r>
            <a:r>
              <a:rPr lang="en-US" altLang="en-US" sz="2400" dirty="0"/>
              <a:t> </a:t>
            </a:r>
            <a:r>
              <a:rPr lang="en-US" altLang="en-US" sz="2400" dirty="0">
                <a:sym typeface="Symbol" panose="05050102010706020507" pitchFamily="18" charset="2"/>
              </a:rPr>
              <a:t></a:t>
            </a:r>
            <a:r>
              <a:rPr lang="en-US" altLang="en-US" sz="2400" dirty="0"/>
              <a:t> e</a:t>
            </a:r>
            <a:r>
              <a:rPr lang="en-US" altLang="en-US" sz="2400" baseline="30000" dirty="0"/>
              <a:t>-47000/8.314x298</a:t>
            </a:r>
          </a:p>
          <a:p>
            <a:pPr eaLnBrk="1" hangingPunct="1">
              <a:spcBef>
                <a:spcPct val="0"/>
              </a:spcBef>
              <a:buFontTx/>
              <a:buNone/>
            </a:pPr>
            <a:endParaRPr lang="en-US" altLang="en-US" sz="2400" baseline="30000" dirty="0"/>
          </a:p>
        </p:txBody>
      </p:sp>
      <p:sp>
        <p:nvSpPr>
          <p:cNvPr id="49159" name="Text Box 7"/>
          <p:cNvSpPr txBox="1">
            <a:spLocks noChangeArrowheads="1"/>
          </p:cNvSpPr>
          <p:nvPr/>
        </p:nvSpPr>
        <p:spPr bwMode="auto">
          <a:xfrm>
            <a:off x="5281613" y="5638800"/>
            <a:ext cx="27781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err="1"/>
              <a:t>k</a:t>
            </a:r>
            <a:r>
              <a:rPr lang="en-US" altLang="en-US" sz="2400" baseline="-25000" dirty="0" err="1"/>
              <a:t>cat</a:t>
            </a:r>
            <a:r>
              <a:rPr lang="en-US" altLang="en-US" sz="2400" dirty="0"/>
              <a:t>/</a:t>
            </a:r>
            <a:r>
              <a:rPr lang="en-US" altLang="en-US" sz="2400" dirty="0" err="1"/>
              <a:t>k</a:t>
            </a:r>
            <a:r>
              <a:rPr lang="en-US" altLang="en-US" sz="2400" baseline="-25000" dirty="0" err="1"/>
              <a:t>uncat</a:t>
            </a:r>
            <a:r>
              <a:rPr lang="en-US" altLang="en-US" sz="2400" dirty="0"/>
              <a:t> = ~5x10</a:t>
            </a:r>
            <a:r>
              <a:rPr lang="en-US" altLang="en-US" sz="2400" baseline="30000" dirty="0"/>
              <a:t>10</a:t>
            </a:r>
          </a:p>
        </p:txBody>
      </p:sp>
      <p:sp>
        <p:nvSpPr>
          <p:cNvPr id="9" name="Rectangle 1026"/>
          <p:cNvSpPr txBox="1">
            <a:spLocks noChangeArrowheads="1"/>
          </p:cNvSpPr>
          <p:nvPr/>
        </p:nvSpPr>
        <p:spPr bwMode="auto">
          <a:xfrm>
            <a:off x="1981200" y="76200"/>
            <a:ext cx="5181600" cy="704850"/>
          </a:xfrm>
          <a:prstGeom prst="rect">
            <a:avLst/>
          </a:prstGeom>
          <a:noFill/>
          <a:ln w="9525">
            <a:noFill/>
            <a:miter lim="800000"/>
            <a:headEnd/>
            <a:tailEnd/>
          </a:ln>
        </p:spPr>
        <p:txBody>
          <a:bodyPr anchor="ctr"/>
          <a:lstStyle/>
          <a:p>
            <a:pPr algn="ctr" eaLnBrk="1" hangingPunct="1">
              <a:defRPr/>
            </a:pPr>
            <a:r>
              <a:rPr lang="en-US" altLang="en-US" kern="0" dirty="0">
                <a:solidFill>
                  <a:srgbClr val="C00000"/>
                </a:solidFill>
                <a:latin typeface="+mj-lt"/>
                <a:ea typeface="+mj-ea"/>
                <a:cs typeface="+mj-cs"/>
              </a:rPr>
              <a:t>How enzymes work?</a:t>
            </a:r>
          </a:p>
        </p:txBody>
      </p:sp>
      <p:pic>
        <p:nvPicPr>
          <p:cNvPr id="34822"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200" y="898525"/>
            <a:ext cx="4267200" cy="3216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1"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4400" y="908050"/>
            <a:ext cx="4267200" cy="319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grpSp>
        <p:nvGrpSpPr>
          <p:cNvPr id="2" name="Group 13"/>
          <p:cNvGrpSpPr>
            <a:grpSpLocks/>
          </p:cNvGrpSpPr>
          <p:nvPr/>
        </p:nvGrpSpPr>
        <p:grpSpPr bwMode="auto">
          <a:xfrm>
            <a:off x="381000" y="5856288"/>
            <a:ext cx="1662113" cy="549275"/>
            <a:chOff x="381000" y="5855825"/>
            <a:chExt cx="1661619" cy="549142"/>
          </a:xfrm>
        </p:grpSpPr>
        <p:sp>
          <p:nvSpPr>
            <p:cNvPr id="49157" name="Text Box 5"/>
            <p:cNvSpPr txBox="1">
              <a:spLocks noChangeArrowheads="1"/>
            </p:cNvSpPr>
            <p:nvPr/>
          </p:nvSpPr>
          <p:spPr bwMode="auto">
            <a:xfrm>
              <a:off x="381000" y="5943116"/>
              <a:ext cx="1661619" cy="461851"/>
            </a:xfrm>
            <a:prstGeom prst="rect">
              <a:avLst/>
            </a:prstGeom>
            <a:noFill/>
            <a:ln w="9525">
              <a:noFill/>
              <a:miter lim="800000"/>
              <a:headEnd/>
              <a:tailEnd/>
            </a:ln>
          </p:spPr>
          <p:txBody>
            <a:bodyPr wrap="none">
              <a:spAutoFit/>
            </a:bodyPr>
            <a:lstStyle/>
            <a:p>
              <a:pPr eaLnBrk="1" hangingPunct="1">
                <a:defRPr/>
              </a:pPr>
              <a:r>
                <a:rPr lang="en-US" altLang="en-US" sz="2400" dirty="0">
                  <a:latin typeface="+mj-lt"/>
                </a:rPr>
                <a:t>k </a:t>
              </a:r>
              <a:r>
                <a:rPr lang="en-US" altLang="en-US" sz="2400" dirty="0">
                  <a:latin typeface="+mj-lt"/>
                  <a:sym typeface="Symbol" panose="05050102010706020507" pitchFamily="18" charset="2"/>
                </a:rPr>
                <a:t></a:t>
              </a:r>
              <a:r>
                <a:rPr lang="en-US" altLang="en-US" sz="2400" dirty="0">
                  <a:latin typeface="+mj-lt"/>
                </a:rPr>
                <a:t> e</a:t>
              </a:r>
              <a:r>
                <a:rPr lang="en-US" altLang="en-US" sz="2400" baseline="30000" dirty="0">
                  <a:latin typeface="+mj-lt"/>
                </a:rPr>
                <a:t>-</a:t>
              </a:r>
              <a:r>
                <a:rPr lang="el-GR" altLang="en-US" sz="2400" baseline="30000" dirty="0">
                  <a:latin typeface="+mj-lt"/>
                </a:rPr>
                <a:t>Δ</a:t>
              </a:r>
              <a:r>
                <a:rPr lang="en-US" altLang="en-US" sz="2400" baseline="30000" dirty="0">
                  <a:latin typeface="+mj-lt"/>
                </a:rPr>
                <a:t>G /RT</a:t>
              </a:r>
            </a:p>
          </p:txBody>
        </p:sp>
        <p:sp>
          <p:nvSpPr>
            <p:cNvPr id="12" name="TextBox 11"/>
            <p:cNvSpPr txBox="1"/>
            <p:nvPr/>
          </p:nvSpPr>
          <p:spPr>
            <a:xfrm>
              <a:off x="1382415" y="5855825"/>
              <a:ext cx="306296" cy="338055"/>
            </a:xfrm>
            <a:prstGeom prst="rect">
              <a:avLst/>
            </a:prstGeom>
            <a:noFill/>
          </p:spPr>
          <p:txBody>
            <a:bodyPr wrap="none">
              <a:spAutoFit/>
            </a:bodyPr>
            <a:lstStyle/>
            <a:p>
              <a:pPr>
                <a:defRPr/>
              </a:pPr>
              <a:r>
                <a:rPr lang="en-US" altLang="en-US" sz="1600" dirty="0">
                  <a:latin typeface="+mj-lt"/>
                </a:rPr>
                <a:t>ǂ</a:t>
              </a:r>
              <a:endParaRPr lang="en-US" sz="1600" baseline="-25000" dirty="0">
                <a:latin typeface="+mj-lt"/>
              </a:endParaRPr>
            </a:p>
          </p:txBody>
        </p:sp>
      </p:grpSp>
      <p:grpSp>
        <p:nvGrpSpPr>
          <p:cNvPr id="3" name="Group 19"/>
          <p:cNvGrpSpPr>
            <a:grpSpLocks/>
          </p:cNvGrpSpPr>
          <p:nvPr/>
        </p:nvGrpSpPr>
        <p:grpSpPr bwMode="auto">
          <a:xfrm>
            <a:off x="4460875" y="6019800"/>
            <a:ext cx="3511550" cy="704850"/>
            <a:chOff x="4460787" y="6019800"/>
            <a:chExt cx="3511834" cy="704910"/>
          </a:xfrm>
        </p:grpSpPr>
        <p:cxnSp>
          <p:nvCxnSpPr>
            <p:cNvPr id="16" name="Straight Arrow Connector 15"/>
            <p:cNvCxnSpPr/>
            <p:nvPr/>
          </p:nvCxnSpPr>
          <p:spPr>
            <a:xfrm rot="10800000" flipV="1">
              <a:off x="4800539" y="6019800"/>
              <a:ext cx="609649" cy="3048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0800000" flipH="1" flipV="1">
              <a:off x="6610436" y="6024563"/>
              <a:ext cx="609649" cy="3048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828" name="TextBox 17"/>
            <p:cNvSpPr txBox="1">
              <a:spLocks noChangeArrowheads="1"/>
            </p:cNvSpPr>
            <p:nvPr/>
          </p:nvSpPr>
          <p:spPr bwMode="auto">
            <a:xfrm>
              <a:off x="4460787" y="6324600"/>
              <a:ext cx="79701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a:t>1 sec</a:t>
              </a:r>
            </a:p>
          </p:txBody>
        </p:sp>
        <p:sp>
          <p:nvSpPr>
            <p:cNvPr id="34829" name="TextBox 18"/>
            <p:cNvSpPr txBox="1">
              <a:spLocks noChangeArrowheads="1"/>
            </p:cNvSpPr>
            <p:nvPr/>
          </p:nvSpPr>
          <p:spPr bwMode="auto">
            <a:xfrm>
              <a:off x="6370900" y="6324600"/>
              <a:ext cx="160172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dirty="0"/>
                <a:t>~1500 years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9156"/>
                                        </p:tgtEl>
                                        <p:attrNameLst>
                                          <p:attrName>style.visibility</p:attrName>
                                        </p:attrNameLst>
                                      </p:cBhvr>
                                      <p:to>
                                        <p:strVal val="visible"/>
                                      </p:to>
                                    </p:set>
                                    <p:animEffect transition="in" filter="blinds(horizontal)">
                                      <p:cBhvr>
                                        <p:cTn id="11" dur="500"/>
                                        <p:tgtEl>
                                          <p:spTgt spid="491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49158"/>
                                        </p:tgtEl>
                                        <p:attrNameLst>
                                          <p:attrName>style.visibility</p:attrName>
                                        </p:attrNameLst>
                                      </p:cBhvr>
                                      <p:to>
                                        <p:strVal val="visible"/>
                                      </p:to>
                                    </p:set>
                                    <p:anim calcmode="lin" valueType="num">
                                      <p:cBhvr>
                                        <p:cTn id="20" dur="1000" fill="hold"/>
                                        <p:tgtEl>
                                          <p:spTgt spid="49158"/>
                                        </p:tgtEl>
                                        <p:attrNameLst>
                                          <p:attrName>ppt_w</p:attrName>
                                        </p:attrNameLst>
                                      </p:cBhvr>
                                      <p:tavLst>
                                        <p:tav tm="0">
                                          <p:val>
                                            <p:strVal val="#ppt_w*0.70"/>
                                          </p:val>
                                        </p:tav>
                                        <p:tav tm="100000">
                                          <p:val>
                                            <p:strVal val="#ppt_w"/>
                                          </p:val>
                                        </p:tav>
                                      </p:tavLst>
                                    </p:anim>
                                    <p:anim calcmode="lin" valueType="num">
                                      <p:cBhvr>
                                        <p:cTn id="21" dur="1000" fill="hold"/>
                                        <p:tgtEl>
                                          <p:spTgt spid="49158"/>
                                        </p:tgtEl>
                                        <p:attrNameLst>
                                          <p:attrName>ppt_h</p:attrName>
                                        </p:attrNameLst>
                                      </p:cBhvr>
                                      <p:tavLst>
                                        <p:tav tm="0">
                                          <p:val>
                                            <p:strVal val="#ppt_h"/>
                                          </p:val>
                                        </p:tav>
                                        <p:tav tm="100000">
                                          <p:val>
                                            <p:strVal val="#ppt_h"/>
                                          </p:val>
                                        </p:tav>
                                      </p:tavLst>
                                    </p:anim>
                                    <p:animEffect transition="in" filter="fade">
                                      <p:cBhvr>
                                        <p:cTn id="22" dur="1000"/>
                                        <p:tgtEl>
                                          <p:spTgt spid="491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9159"/>
                                        </p:tgtEl>
                                        <p:attrNameLst>
                                          <p:attrName>style.visibility</p:attrName>
                                        </p:attrNameLst>
                                      </p:cBhvr>
                                      <p:to>
                                        <p:strVal val="visible"/>
                                      </p:to>
                                    </p:set>
                                    <p:animEffect transition="in" filter="blinds(horizontal)">
                                      <p:cBhvr>
                                        <p:cTn id="27" dur="500"/>
                                        <p:tgtEl>
                                          <p:spTgt spid="491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P spid="49158" grpId="0"/>
      <p:bldP spid="491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4800" y="508000"/>
            <a:ext cx="8531225" cy="583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8"/>
          <p:cNvSpPr txBox="1">
            <a:spLocks noChangeArrowheads="1"/>
          </p:cNvSpPr>
          <p:nvPr/>
        </p:nvSpPr>
        <p:spPr bwMode="auto">
          <a:xfrm>
            <a:off x="1600200" y="76200"/>
            <a:ext cx="5943600" cy="1077913"/>
          </a:xfrm>
          <a:prstGeom prst="rect">
            <a:avLst/>
          </a:prstGeom>
          <a:noFill/>
          <a:ln w="9525">
            <a:noFill/>
            <a:miter lim="800000"/>
            <a:headEnd/>
            <a:tailEnd/>
          </a:ln>
        </p:spPr>
        <p:txBody>
          <a:bodyPr>
            <a:spAutoFit/>
          </a:bodyPr>
          <a:lstStyle/>
          <a:p>
            <a:pPr algn="ctr" eaLnBrk="1" hangingPunct="1">
              <a:defRPr/>
            </a:pPr>
            <a:r>
              <a:rPr lang="en-US" altLang="en-US" dirty="0">
                <a:solidFill>
                  <a:srgbClr val="A50021"/>
                </a:solidFill>
                <a:latin typeface="+mj-lt"/>
              </a:rPr>
              <a:t>How can an enzyme reduce the activation energy?</a:t>
            </a:r>
          </a:p>
        </p:txBody>
      </p:sp>
      <p:sp>
        <p:nvSpPr>
          <p:cNvPr id="29699" name="Text Box 9"/>
          <p:cNvSpPr txBox="1">
            <a:spLocks noChangeArrowheads="1"/>
          </p:cNvSpPr>
          <p:nvPr/>
        </p:nvSpPr>
        <p:spPr bwMode="auto">
          <a:xfrm>
            <a:off x="361950" y="1958975"/>
            <a:ext cx="8420100" cy="2308225"/>
          </a:xfrm>
          <a:prstGeom prst="rect">
            <a:avLst/>
          </a:prstGeom>
          <a:noFill/>
          <a:ln w="9525">
            <a:noFill/>
            <a:miter lim="800000"/>
            <a:headEnd/>
            <a:tailEnd/>
          </a:ln>
        </p:spPr>
        <p:txBody>
          <a:bodyPr>
            <a:spAutoFit/>
          </a:bodyPr>
          <a:lstStyle/>
          <a:p>
            <a:pPr marL="457200" indent="-457200" eaLnBrk="1" hangingPunct="1">
              <a:spcBef>
                <a:spcPct val="50000"/>
              </a:spcBef>
              <a:defRPr/>
            </a:pPr>
            <a:r>
              <a:rPr lang="en-US" altLang="en-US" sz="2400" b="1" dirty="0">
                <a:latin typeface="+mn-lt"/>
              </a:rPr>
              <a:t>(1)</a:t>
            </a:r>
            <a:r>
              <a:rPr lang="en-US" altLang="en-US" sz="2400" dirty="0">
                <a:latin typeface="+mn-lt"/>
              </a:rPr>
              <a:t> Binding to the substrate can be done such that the formation of the transition state is favored</a:t>
            </a:r>
          </a:p>
          <a:p>
            <a:pPr marL="457200" indent="-457200" eaLnBrk="1" hangingPunct="1">
              <a:spcBef>
                <a:spcPct val="50000"/>
              </a:spcBef>
              <a:defRPr/>
            </a:pPr>
            <a:r>
              <a:rPr lang="en-US" altLang="en-US" sz="2400" b="1" dirty="0">
                <a:latin typeface="+mn-lt"/>
              </a:rPr>
              <a:t>(2)</a:t>
            </a:r>
            <a:r>
              <a:rPr lang="en-US" altLang="en-US" sz="2400" dirty="0">
                <a:latin typeface="+mn-lt"/>
              </a:rPr>
              <a:t> Orientation and positioning of substrate(s)</a:t>
            </a:r>
          </a:p>
          <a:p>
            <a:pPr marL="457200" indent="-457200" eaLnBrk="1" hangingPunct="1">
              <a:spcBef>
                <a:spcPct val="50000"/>
              </a:spcBef>
              <a:defRPr/>
            </a:pPr>
            <a:r>
              <a:rPr lang="en-US" altLang="en-US" sz="2400" b="1" dirty="0">
                <a:latin typeface="+mn-lt"/>
              </a:rPr>
              <a:t>(3)</a:t>
            </a:r>
            <a:r>
              <a:rPr lang="en-US" altLang="en-US" sz="2400" dirty="0">
                <a:latin typeface="+mn-lt"/>
              </a:rPr>
              <a:t> Bonds in the substrate can be ‘activated’ by functional groups in the catalytic site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wipe(left)">
                                      <p:cBhvr>
                                        <p:cTn id="7" dur="500"/>
                                        <p:tgtEl>
                                          <p:spTgt spid="29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wipe(left)">
                                      <p:cBhvr>
                                        <p:cTn id="12" dur="500"/>
                                        <p:tgtEl>
                                          <p:spTgt spid="296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wipe(left)">
                                      <p:cBhvr>
                                        <p:cTn id="17" dur="500"/>
                                        <p:tgtEl>
                                          <p:spTgt spid="296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cstate="print"/>
          <a:srcRect r="11368" b="5177"/>
          <a:stretch>
            <a:fillRect/>
          </a:stretch>
        </p:blipFill>
        <p:spPr bwMode="auto">
          <a:xfrm>
            <a:off x="228600" y="152400"/>
            <a:ext cx="8763000" cy="66294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a:stretch>
            <a:fillRect/>
          </a:stretch>
        </p:blipFill>
        <p:spPr bwMode="auto">
          <a:xfrm>
            <a:off x="157163" y="323850"/>
            <a:ext cx="8829675" cy="62103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print"/>
          <a:srcRect/>
          <a:stretch>
            <a:fillRect/>
          </a:stretch>
        </p:blipFill>
        <p:spPr bwMode="auto">
          <a:xfrm>
            <a:off x="342900" y="219075"/>
            <a:ext cx="8458200" cy="641985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cstate="print"/>
          <a:srcRect/>
          <a:stretch>
            <a:fillRect/>
          </a:stretch>
        </p:blipFill>
        <p:spPr bwMode="auto">
          <a:xfrm>
            <a:off x="523875" y="195263"/>
            <a:ext cx="8096250" cy="646747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p:cNvSpPr txBox="1">
            <a:spLocks noChangeArrowheads="1"/>
          </p:cNvSpPr>
          <p:nvPr/>
        </p:nvSpPr>
        <p:spPr bwMode="auto">
          <a:xfrm>
            <a:off x="1219200" y="2209800"/>
            <a:ext cx="6705600" cy="387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200"/>
              </a:spcAft>
              <a:buFontTx/>
              <a:buNone/>
            </a:pPr>
            <a:r>
              <a:rPr lang="en-US" altLang="en-US" sz="2800" b="1" u="sng" dirty="0"/>
              <a:t>Books Followed</a:t>
            </a:r>
            <a:r>
              <a:rPr lang="en-US" altLang="en-US" sz="2800" b="1" dirty="0"/>
              <a:t>:</a:t>
            </a:r>
          </a:p>
          <a:p>
            <a:pPr eaLnBrk="1" hangingPunct="1">
              <a:spcBef>
                <a:spcPct val="0"/>
              </a:spcBef>
              <a:spcAft>
                <a:spcPts val="1200"/>
              </a:spcAft>
              <a:buFontTx/>
              <a:buNone/>
            </a:pPr>
            <a:endParaRPr lang="en-US" altLang="en-US" sz="2800" dirty="0"/>
          </a:p>
          <a:p>
            <a:pPr eaLnBrk="1" hangingPunct="1">
              <a:spcBef>
                <a:spcPct val="0"/>
              </a:spcBef>
              <a:spcAft>
                <a:spcPts val="1200"/>
              </a:spcAft>
            </a:pPr>
            <a:r>
              <a:rPr lang="en-US" altLang="en-US" sz="2800" dirty="0"/>
              <a:t> How Proteins Work (Mike Williamson)</a:t>
            </a:r>
          </a:p>
          <a:p>
            <a:pPr eaLnBrk="1" hangingPunct="1">
              <a:spcBef>
                <a:spcPct val="0"/>
              </a:spcBef>
              <a:spcAft>
                <a:spcPts val="1200"/>
              </a:spcAft>
            </a:pPr>
            <a:r>
              <a:rPr lang="en-US" altLang="en-US" sz="2800" dirty="0"/>
              <a:t> Introduction to protein structure (Carl </a:t>
            </a:r>
            <a:r>
              <a:rPr lang="en-US" altLang="en-US" sz="2800" dirty="0" err="1"/>
              <a:t>Branden</a:t>
            </a:r>
            <a:r>
              <a:rPr lang="en-US" altLang="en-US" sz="2800" dirty="0"/>
              <a:t> &amp; John </a:t>
            </a:r>
            <a:r>
              <a:rPr lang="en-US" altLang="en-US" sz="2800" dirty="0" err="1"/>
              <a:t>Tooze</a:t>
            </a:r>
            <a:r>
              <a:rPr lang="en-US" altLang="en-US" sz="2800" dirty="0"/>
              <a:t>)</a:t>
            </a:r>
          </a:p>
          <a:p>
            <a:pPr eaLnBrk="1" hangingPunct="1">
              <a:spcBef>
                <a:spcPct val="0"/>
              </a:spcBef>
              <a:spcAft>
                <a:spcPts val="1200"/>
              </a:spcAft>
            </a:pPr>
            <a:r>
              <a:rPr lang="en-US" altLang="en-US" sz="2800" dirty="0"/>
              <a:t> Biochemistry (</a:t>
            </a:r>
            <a:r>
              <a:rPr lang="en-US" altLang="en-US" sz="2800" dirty="0" err="1"/>
              <a:t>Lubert</a:t>
            </a:r>
            <a:r>
              <a:rPr lang="en-US" altLang="en-US" sz="2800" dirty="0"/>
              <a:t> </a:t>
            </a:r>
            <a:r>
              <a:rPr lang="en-US" altLang="en-US" sz="2800" dirty="0" err="1"/>
              <a:t>Stryer</a:t>
            </a:r>
            <a:r>
              <a:rPr lang="en-US" altLang="en-US" sz="2800" dirty="0"/>
              <a:t>)</a:t>
            </a:r>
          </a:p>
          <a:p>
            <a:pPr eaLnBrk="1" hangingPunct="1">
              <a:spcBef>
                <a:spcPct val="0"/>
              </a:spcBef>
              <a:spcAft>
                <a:spcPts val="1200"/>
              </a:spcAft>
              <a:buFontTx/>
              <a:buNone/>
            </a:pPr>
            <a:endParaRPr lang="en-US" altLang="en-US" sz="2800" dirty="0"/>
          </a:p>
        </p:txBody>
      </p:sp>
      <p:sp>
        <p:nvSpPr>
          <p:cNvPr id="6147" name="TextBox 2"/>
          <p:cNvSpPr txBox="1">
            <a:spLocks noChangeArrowheads="1"/>
          </p:cNvSpPr>
          <p:nvPr/>
        </p:nvSpPr>
        <p:spPr bwMode="auto">
          <a:xfrm>
            <a:off x="647700" y="381000"/>
            <a:ext cx="78486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a:solidFill>
                  <a:srgbClr val="C00000"/>
                </a:solidFill>
                <a:cs typeface="Arial" panose="020B0604020202020204" pitchFamily="34" charset="0"/>
              </a:rPr>
              <a:t>Protein Structure, Function, Kinetics and Energetics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438BF2-6693-40E0-8C4C-816366A962BF}"/>
              </a:ext>
            </a:extLst>
          </p:cNvPr>
          <p:cNvPicPr>
            <a:picLocks noChangeAspect="1"/>
          </p:cNvPicPr>
          <p:nvPr/>
        </p:nvPicPr>
        <p:blipFill rotWithShape="1">
          <a:blip r:embed="rId2" cstate="print"/>
          <a:srcRect l="14167" r="13333"/>
          <a:stretch/>
        </p:blipFill>
        <p:spPr>
          <a:xfrm>
            <a:off x="762000" y="609600"/>
            <a:ext cx="7636166" cy="5921721"/>
          </a:xfrm>
          <a:prstGeom prst="rect">
            <a:avLst/>
          </a:prstGeom>
        </p:spPr>
      </p:pic>
    </p:spTree>
    <p:extLst>
      <p:ext uri="{BB962C8B-B14F-4D97-AF65-F5344CB8AC3E}">
        <p14:creationId xmlns:p14="http://schemas.microsoft.com/office/powerpoint/2010/main" xmlns="" val="3038591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1939925" y="101600"/>
            <a:ext cx="52641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solidFill>
                  <a:srgbClr val="C00000"/>
                </a:solidFill>
              </a:rPr>
              <a:t>Michaelis – Menten Kinetics</a:t>
            </a:r>
          </a:p>
        </p:txBody>
      </p:sp>
      <p:sp>
        <p:nvSpPr>
          <p:cNvPr id="38917" name="Text Box 3"/>
          <p:cNvSpPr txBox="1">
            <a:spLocks noChangeArrowheads="1"/>
          </p:cNvSpPr>
          <p:nvPr/>
        </p:nvSpPr>
        <p:spPr bwMode="auto">
          <a:xfrm>
            <a:off x="1409700" y="5181600"/>
            <a:ext cx="6324600"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algn="ctr">
              <a:spcBef>
                <a:spcPct val="50000"/>
              </a:spcBef>
              <a:defRPr/>
            </a:pPr>
            <a:r>
              <a:rPr lang="en-US" altLang="en-US" sz="2800" dirty="0">
                <a:latin typeface="+mj-lt"/>
              </a:rPr>
              <a:t>The K</a:t>
            </a:r>
            <a:r>
              <a:rPr lang="en-US" altLang="en-US" sz="2800" baseline="-25000" dirty="0">
                <a:latin typeface="+mj-lt"/>
              </a:rPr>
              <a:t>m</a:t>
            </a:r>
            <a:r>
              <a:rPr lang="en-US" altLang="en-US" sz="2800" dirty="0">
                <a:latin typeface="+mj-lt"/>
              </a:rPr>
              <a:t> is the substrate concentration where </a:t>
            </a:r>
            <a:r>
              <a:rPr lang="en-US" altLang="en-US" sz="2800" dirty="0" err="1">
                <a:latin typeface="+mj-lt"/>
              </a:rPr>
              <a:t>v</a:t>
            </a:r>
            <a:r>
              <a:rPr lang="en-US" altLang="en-US" sz="2800" baseline="-25000" dirty="0" err="1">
                <a:latin typeface="+mj-lt"/>
              </a:rPr>
              <a:t>o</a:t>
            </a:r>
            <a:r>
              <a:rPr lang="en-US" altLang="en-US" sz="2800" dirty="0">
                <a:latin typeface="+mj-lt"/>
              </a:rPr>
              <a:t> equals one-half </a:t>
            </a:r>
            <a:r>
              <a:rPr lang="en-US" altLang="en-US" sz="2800" dirty="0" err="1">
                <a:latin typeface="+mj-lt"/>
              </a:rPr>
              <a:t>V</a:t>
            </a:r>
            <a:r>
              <a:rPr lang="en-US" altLang="en-US" sz="2800" baseline="-25000" dirty="0" err="1">
                <a:latin typeface="+mj-lt"/>
              </a:rPr>
              <a:t>max</a:t>
            </a:r>
            <a:r>
              <a:rPr lang="en-US" altLang="en-US" sz="2800" dirty="0">
                <a:latin typeface="+mj-lt"/>
              </a:rPr>
              <a:t> </a:t>
            </a:r>
          </a:p>
        </p:txBody>
      </p:sp>
      <p:pic>
        <p:nvPicPr>
          <p:cNvPr id="60420"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b="7825"/>
          <a:stretch>
            <a:fillRect/>
          </a:stretch>
        </p:blipFill>
        <p:spPr bwMode="auto">
          <a:xfrm>
            <a:off x="122238" y="966788"/>
            <a:ext cx="4427537" cy="3354387"/>
          </a:xfrm>
          <a:prstGeom prst="rect">
            <a:avLst/>
          </a:prstGeom>
          <a:noFill/>
          <a:ln>
            <a:noFill/>
          </a:ln>
          <a:effectLst/>
          <a:extLst>
            <a:ext uri="{909E8E84-426E-40DD-AFC4-6F175D3DCCD1}">
              <a14:hiddenFill xmlns:a14="http://schemas.microsoft.com/office/drawing/2010/main" xmlns="">
                <a:blipFill dpi="0" rotWithShape="0">
                  <a:blip/>
                  <a:srcRect b="7825"/>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60421" name="Picture 1"/>
          <p:cNvPicPr>
            <a:picLocks noChangeAspect="1" noChangeArrowheads="1"/>
          </p:cNvPicPr>
          <p:nvPr/>
        </p:nvPicPr>
        <p:blipFill>
          <a:blip r:embed="rId4" cstate="print">
            <a:extLst>
              <a:ext uri="{28A0092B-C50C-407E-A947-70E740481C1C}">
                <a14:useLocalDpi xmlns:a14="http://schemas.microsoft.com/office/drawing/2010/main" xmlns="" val="0"/>
              </a:ext>
            </a:extLst>
          </a:blip>
          <a:srcRect b="8456"/>
          <a:stretch>
            <a:fillRect/>
          </a:stretch>
        </p:blipFill>
        <p:spPr bwMode="auto">
          <a:xfrm>
            <a:off x="4640263" y="838200"/>
            <a:ext cx="4427537" cy="3617913"/>
          </a:xfrm>
          <a:prstGeom prst="rect">
            <a:avLst/>
          </a:prstGeom>
          <a:noFill/>
          <a:ln>
            <a:noFill/>
          </a:ln>
          <a:effectLst/>
          <a:extLst>
            <a:ext uri="{909E8E84-426E-40DD-AFC4-6F175D3DCCD1}">
              <a14:hiddenFill xmlns:a14="http://schemas.microsoft.com/office/drawing/2010/main" xmlns="">
                <a:blipFill dpi="0" rotWithShape="0">
                  <a:blip/>
                  <a:srcRect b="8456"/>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ChangeArrowheads="1"/>
          </p:cNvSpPr>
          <p:nvPr/>
        </p:nvSpPr>
        <p:spPr bwMode="auto">
          <a:xfrm>
            <a:off x="342900" y="5791200"/>
            <a:ext cx="845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solidFill>
                  <a:schemeClr val="tx2"/>
                </a:solidFill>
              </a:rPr>
              <a:t>low [S], v is proportional to [S] - first order </a:t>
            </a:r>
            <a:br>
              <a:rPr lang="en-US" altLang="en-US" sz="2800">
                <a:solidFill>
                  <a:schemeClr val="tx2"/>
                </a:solidFill>
              </a:rPr>
            </a:br>
            <a:r>
              <a:rPr lang="en-US" altLang="en-US" sz="2800">
                <a:solidFill>
                  <a:schemeClr val="tx2"/>
                </a:solidFill>
              </a:rPr>
              <a:t>high [S], v is independent of [S] - zero order </a:t>
            </a:r>
          </a:p>
        </p:txBody>
      </p:sp>
      <p:sp>
        <p:nvSpPr>
          <p:cNvPr id="62467" name="Rectangle 4"/>
          <p:cNvSpPr>
            <a:spLocks noChangeArrowheads="1"/>
          </p:cNvSpPr>
          <p:nvPr/>
        </p:nvSpPr>
        <p:spPr bwMode="auto">
          <a:xfrm>
            <a:off x="1939925" y="101600"/>
            <a:ext cx="52641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solidFill>
                  <a:srgbClr val="C00000"/>
                </a:solidFill>
              </a:rPr>
              <a:t>Michaelis – Menten Kinetics</a:t>
            </a:r>
          </a:p>
        </p:txBody>
      </p:sp>
      <p:pic>
        <p:nvPicPr>
          <p:cNvPr id="62468"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b="8044"/>
          <a:stretch>
            <a:fillRect/>
          </a:stretch>
        </p:blipFill>
        <p:spPr bwMode="auto">
          <a:xfrm>
            <a:off x="1582738" y="838200"/>
            <a:ext cx="5978525" cy="4806950"/>
          </a:xfrm>
          <a:prstGeom prst="rect">
            <a:avLst/>
          </a:prstGeom>
          <a:noFill/>
          <a:ln>
            <a:noFill/>
          </a:ln>
          <a:effectLst/>
          <a:extLst>
            <a:ext uri="{909E8E84-426E-40DD-AFC4-6F175D3DCCD1}">
              <a14:hiddenFill xmlns:a14="http://schemas.microsoft.com/office/drawing/2010/main" xmlns="">
                <a:blipFill dpi="0" rotWithShape="0">
                  <a:blip/>
                  <a:srcRect b="8044"/>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2165350" y="1981200"/>
            <a:ext cx="2136775" cy="1031875"/>
            <a:chOff x="3246" y="3086"/>
            <a:chExt cx="1346" cy="650"/>
          </a:xfrm>
        </p:grpSpPr>
        <p:sp>
          <p:nvSpPr>
            <p:cNvPr id="66587" name="Text Box 3"/>
            <p:cNvSpPr txBox="1">
              <a:spLocks noChangeArrowheads="1"/>
            </p:cNvSpPr>
            <p:nvPr/>
          </p:nvSpPr>
          <p:spPr bwMode="auto">
            <a:xfrm>
              <a:off x="3246" y="3086"/>
              <a:ext cx="1346"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lnSpc>
                  <a:spcPct val="110000"/>
                </a:lnSpc>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0</a:t>
              </a:r>
              <a:r>
                <a:rPr lang="en-US" altLang="en-US" sz="2800">
                  <a:solidFill>
                    <a:srgbClr val="CC0000"/>
                  </a:solidFill>
                  <a:latin typeface="Times New Roman" panose="02020603050405020304" pitchFamily="18" charset="0"/>
                </a:rPr>
                <a:t> = V</a:t>
              </a:r>
              <a:r>
                <a:rPr lang="en-US" altLang="en-US" sz="2800" baseline="-25000">
                  <a:solidFill>
                    <a:srgbClr val="CC0000"/>
                  </a:solidFill>
                  <a:latin typeface="Times New Roman" panose="02020603050405020304" pitchFamily="18" charset="0"/>
                </a:rPr>
                <a:t>max</a:t>
              </a:r>
              <a:r>
                <a:rPr lang="en-US" altLang="en-US" sz="2800">
                  <a:solidFill>
                    <a:srgbClr val="CC0000"/>
                  </a:solidFill>
                  <a:latin typeface="Times New Roman" panose="02020603050405020304" pitchFamily="18" charset="0"/>
                </a:rPr>
                <a:t> [S]</a:t>
              </a:r>
            </a:p>
            <a:p>
              <a:pPr algn="r" eaLnBrk="1" hangingPunct="1">
                <a:lnSpc>
                  <a:spcPct val="110000"/>
                </a:lnSpc>
                <a:spcBef>
                  <a:spcPct val="0"/>
                </a:spcBef>
                <a:buFontTx/>
                <a:buNone/>
              </a:pPr>
              <a:r>
                <a:rPr lang="en-US" altLang="en-US" sz="2800">
                  <a:solidFill>
                    <a:srgbClr val="CC0000"/>
                  </a:solidFill>
                  <a:latin typeface="Times New Roman" panose="02020603050405020304" pitchFamily="18" charset="0"/>
                </a:rPr>
                <a:t>K</a:t>
              </a:r>
              <a:r>
                <a:rPr lang="en-US" altLang="en-US" sz="2800" baseline="-25000">
                  <a:solidFill>
                    <a:srgbClr val="CC0000"/>
                  </a:solidFill>
                  <a:latin typeface="Times New Roman" panose="02020603050405020304" pitchFamily="18" charset="0"/>
                </a:rPr>
                <a:t>m</a:t>
              </a:r>
              <a:r>
                <a:rPr lang="en-US" altLang="en-US" sz="2800">
                  <a:solidFill>
                    <a:srgbClr val="CC0000"/>
                  </a:solidFill>
                  <a:latin typeface="Times New Roman" panose="02020603050405020304" pitchFamily="18" charset="0"/>
                </a:rPr>
                <a:t> + [S]</a:t>
              </a:r>
            </a:p>
          </p:txBody>
        </p:sp>
        <p:sp>
          <p:nvSpPr>
            <p:cNvPr id="66588" name="Line 4"/>
            <p:cNvSpPr>
              <a:spLocks noChangeShapeType="1"/>
            </p:cNvSpPr>
            <p:nvPr/>
          </p:nvSpPr>
          <p:spPr bwMode="auto">
            <a:xfrm>
              <a:off x="3732" y="3438"/>
              <a:ext cx="799"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grpSp>
      <p:sp>
        <p:nvSpPr>
          <p:cNvPr id="39939" name="Text Box 5"/>
          <p:cNvSpPr txBox="1">
            <a:spLocks noChangeArrowheads="1"/>
          </p:cNvSpPr>
          <p:nvPr/>
        </p:nvSpPr>
        <p:spPr bwMode="auto">
          <a:xfrm>
            <a:off x="889000" y="998538"/>
            <a:ext cx="71755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defRPr/>
            </a:pPr>
            <a:r>
              <a:rPr lang="en-US" altLang="en-US" sz="2400" dirty="0" err="1">
                <a:latin typeface="+mj-lt"/>
              </a:rPr>
              <a:t>Lineweaver</a:t>
            </a:r>
            <a:r>
              <a:rPr lang="en-US" altLang="en-US" sz="2400" dirty="0">
                <a:latin typeface="+mj-lt"/>
              </a:rPr>
              <a:t>-Burk plot transforms the </a:t>
            </a:r>
            <a:r>
              <a:rPr lang="en-US" altLang="en-US" sz="2400" dirty="0" err="1">
                <a:latin typeface="+mj-lt"/>
              </a:rPr>
              <a:t>Michaelis-Menten</a:t>
            </a:r>
            <a:r>
              <a:rPr lang="en-US" altLang="en-US" sz="2400" dirty="0">
                <a:latin typeface="+mj-lt"/>
              </a:rPr>
              <a:t> equation into linear form.</a:t>
            </a:r>
          </a:p>
        </p:txBody>
      </p:sp>
      <p:grpSp>
        <p:nvGrpSpPr>
          <p:cNvPr id="3" name="Group 2"/>
          <p:cNvGrpSpPr>
            <a:grpSpLocks/>
          </p:cNvGrpSpPr>
          <p:nvPr/>
        </p:nvGrpSpPr>
        <p:grpSpPr bwMode="auto">
          <a:xfrm>
            <a:off x="4740275" y="1974850"/>
            <a:ext cx="3198813" cy="1501775"/>
            <a:chOff x="4740275" y="1974850"/>
            <a:chExt cx="3198813" cy="1501775"/>
          </a:xfrm>
        </p:grpSpPr>
        <p:grpSp>
          <p:nvGrpSpPr>
            <p:cNvPr id="66582" name="Group 6"/>
            <p:cNvGrpSpPr>
              <a:grpSpLocks/>
            </p:cNvGrpSpPr>
            <p:nvPr/>
          </p:nvGrpSpPr>
          <p:grpSpPr bwMode="auto">
            <a:xfrm>
              <a:off x="5643563" y="1974850"/>
              <a:ext cx="2295525" cy="1501775"/>
              <a:chOff x="2349" y="1486"/>
              <a:chExt cx="1446" cy="946"/>
            </a:xfrm>
          </p:grpSpPr>
          <p:sp>
            <p:nvSpPr>
              <p:cNvPr id="66584" name="Text Box 7"/>
              <p:cNvSpPr txBox="1">
                <a:spLocks noChangeArrowheads="1"/>
              </p:cNvSpPr>
              <p:nvPr/>
            </p:nvSpPr>
            <p:spPr bwMode="auto">
              <a:xfrm>
                <a:off x="2349" y="1486"/>
                <a:ext cx="1446" cy="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lnSpc>
                    <a:spcPct val="110000"/>
                  </a:lnSpc>
                  <a:spcBef>
                    <a:spcPct val="0"/>
                  </a:spcBef>
                  <a:buFontTx/>
                  <a:buNone/>
                </a:pPr>
                <a:r>
                  <a:rPr lang="en-US" altLang="en-US" sz="2800">
                    <a:solidFill>
                      <a:srgbClr val="CC0000"/>
                    </a:solidFill>
                    <a:latin typeface="Times New Roman" panose="02020603050405020304" pitchFamily="18" charset="0"/>
                  </a:rPr>
                  <a:t>1  =  K</a:t>
                </a:r>
                <a:r>
                  <a:rPr lang="en-US" altLang="en-US" sz="2800" baseline="-25000">
                    <a:solidFill>
                      <a:srgbClr val="CC0000"/>
                    </a:solidFill>
                    <a:latin typeface="Times New Roman" panose="02020603050405020304" pitchFamily="18" charset="0"/>
                  </a:rPr>
                  <a:t>m</a:t>
                </a:r>
                <a:r>
                  <a:rPr lang="en-US" altLang="en-US" sz="2800">
                    <a:solidFill>
                      <a:srgbClr val="CC0000"/>
                    </a:solidFill>
                    <a:latin typeface="Times New Roman" panose="02020603050405020304" pitchFamily="18" charset="0"/>
                  </a:rPr>
                  <a:t> + [S] </a:t>
                </a:r>
              </a:p>
              <a:p>
                <a:pPr algn="r" eaLnBrk="1" hangingPunct="1">
                  <a:lnSpc>
                    <a:spcPct val="110000"/>
                  </a:lnSpc>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0	</a:t>
                </a: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max</a:t>
                </a:r>
                <a:r>
                  <a:rPr lang="en-US" altLang="en-US" sz="2800">
                    <a:solidFill>
                      <a:srgbClr val="CC0000"/>
                    </a:solidFill>
                    <a:latin typeface="Times New Roman" panose="02020603050405020304" pitchFamily="18" charset="0"/>
                  </a:rPr>
                  <a:t> [S]</a:t>
                </a:r>
              </a:p>
              <a:p>
                <a:pPr algn="r" eaLnBrk="1" hangingPunct="1">
                  <a:lnSpc>
                    <a:spcPct val="110000"/>
                  </a:lnSpc>
                  <a:spcBef>
                    <a:spcPct val="0"/>
                  </a:spcBef>
                  <a:buFontTx/>
                  <a:buNone/>
                </a:pPr>
                <a:endParaRPr lang="en-US" altLang="en-US" sz="2800">
                  <a:solidFill>
                    <a:srgbClr val="CC0000"/>
                  </a:solidFill>
                  <a:latin typeface="Times New Roman" panose="02020603050405020304" pitchFamily="18" charset="0"/>
                </a:endParaRPr>
              </a:p>
            </p:txBody>
          </p:sp>
          <p:sp>
            <p:nvSpPr>
              <p:cNvPr id="66585" name="Line 8"/>
              <p:cNvSpPr>
                <a:spLocks noChangeShapeType="1"/>
              </p:cNvSpPr>
              <p:nvPr/>
            </p:nvSpPr>
            <p:spPr bwMode="auto">
              <a:xfrm>
                <a:off x="2944" y="1838"/>
                <a:ext cx="799"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66586" name="Line 9"/>
              <p:cNvSpPr>
                <a:spLocks noChangeShapeType="1"/>
              </p:cNvSpPr>
              <p:nvPr/>
            </p:nvSpPr>
            <p:spPr bwMode="auto">
              <a:xfrm>
                <a:off x="2378" y="1814"/>
                <a:ext cx="207"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grpSp>
        <p:sp>
          <p:nvSpPr>
            <p:cNvPr id="66583" name="Line 10"/>
            <p:cNvSpPr>
              <a:spLocks noChangeShapeType="1"/>
            </p:cNvSpPr>
            <p:nvPr/>
          </p:nvSpPr>
          <p:spPr bwMode="auto">
            <a:xfrm>
              <a:off x="4740275" y="2482850"/>
              <a:ext cx="668338"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grpSp>
      <p:sp>
        <p:nvSpPr>
          <p:cNvPr id="39966" name="Rectangle 36"/>
          <p:cNvSpPr>
            <a:spLocks noGrp="1" noChangeArrowheads="1"/>
          </p:cNvSpPr>
          <p:nvPr>
            <p:ph type="title" idx="4294967295"/>
          </p:nvPr>
        </p:nvSpPr>
        <p:spPr>
          <a:xfrm>
            <a:off x="76200" y="2559050"/>
            <a:ext cx="2667000" cy="488950"/>
          </a:xfrm>
        </p:spPr>
        <p:txBody>
          <a:bodyPr/>
          <a:lstStyle/>
          <a:p>
            <a:pPr eaLnBrk="1" hangingPunct="1"/>
            <a:r>
              <a:rPr lang="en-US" altLang="en-US" sz="2000">
                <a:solidFill>
                  <a:schemeClr val="tx1"/>
                </a:solidFill>
              </a:rPr>
              <a:t>Lineweaver-Burk Plot</a:t>
            </a:r>
            <a:endParaRPr lang="en-US" altLang="en-US"/>
          </a:p>
        </p:txBody>
      </p:sp>
      <p:sp>
        <p:nvSpPr>
          <p:cNvPr id="66566" name="Rectangle 2"/>
          <p:cNvSpPr>
            <a:spLocks noChangeArrowheads="1"/>
          </p:cNvSpPr>
          <p:nvPr/>
        </p:nvSpPr>
        <p:spPr bwMode="auto">
          <a:xfrm>
            <a:off x="685800" y="152400"/>
            <a:ext cx="7772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a:solidFill>
                  <a:srgbClr val="C00000"/>
                </a:solidFill>
              </a:rPr>
              <a:t>The double reciprocal plot</a:t>
            </a:r>
          </a:p>
        </p:txBody>
      </p:sp>
      <p:pic>
        <p:nvPicPr>
          <p:cNvPr id="39"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b="7890"/>
          <a:stretch>
            <a:fillRect/>
          </a:stretch>
        </p:blipFill>
        <p:spPr bwMode="auto">
          <a:xfrm>
            <a:off x="334963" y="3005138"/>
            <a:ext cx="3873500" cy="3852862"/>
          </a:xfrm>
          <a:prstGeom prst="rect">
            <a:avLst/>
          </a:prstGeom>
          <a:noFill/>
          <a:ln>
            <a:noFill/>
          </a:ln>
          <a:effectLst/>
          <a:extLst>
            <a:ext uri="{909E8E84-426E-40DD-AFC4-6F175D3DCCD1}">
              <a14:hiddenFill xmlns:a14="http://schemas.microsoft.com/office/drawing/2010/main" xmlns="">
                <a:blipFill dpi="0" rotWithShape="0">
                  <a:blip/>
                  <a:srcRect b="7890"/>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4" name="Group 3"/>
          <p:cNvGrpSpPr>
            <a:grpSpLocks/>
          </p:cNvGrpSpPr>
          <p:nvPr/>
        </p:nvGrpSpPr>
        <p:grpSpPr bwMode="auto">
          <a:xfrm>
            <a:off x="4849813" y="3476625"/>
            <a:ext cx="3873500" cy="2746375"/>
            <a:chOff x="4849813" y="3476625"/>
            <a:chExt cx="3873500" cy="2746950"/>
          </a:xfrm>
        </p:grpSpPr>
        <p:sp>
          <p:nvSpPr>
            <p:cNvPr id="66569" name="Text Box 11"/>
            <p:cNvSpPr txBox="1">
              <a:spLocks noChangeArrowheads="1"/>
            </p:cNvSpPr>
            <p:nvPr/>
          </p:nvSpPr>
          <p:spPr bwMode="auto">
            <a:xfrm>
              <a:off x="5949950" y="4351338"/>
              <a:ext cx="2763838" cy="150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K</a:t>
              </a:r>
              <a:r>
                <a:rPr lang="en-US" altLang="en-US" sz="2800" baseline="-25000">
                  <a:solidFill>
                    <a:srgbClr val="CC0000"/>
                  </a:solidFill>
                  <a:latin typeface="Times New Roman" panose="02020603050405020304" pitchFamily="18" charset="0"/>
                </a:rPr>
                <a:t>m</a:t>
              </a:r>
              <a:r>
                <a:rPr lang="en-US" altLang="en-US" sz="2800">
                  <a:solidFill>
                    <a:srgbClr val="CC0000"/>
                  </a:solidFill>
                  <a:latin typeface="Times New Roman" panose="02020603050405020304" pitchFamily="18" charset="0"/>
                </a:rPr>
                <a:t>      1         1</a:t>
              </a:r>
            </a:p>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max</a:t>
              </a:r>
              <a:r>
                <a:rPr lang="en-US" altLang="en-US" sz="2800">
                  <a:solidFill>
                    <a:srgbClr val="CC0000"/>
                  </a:solidFill>
                  <a:latin typeface="Times New Roman" panose="02020603050405020304" pitchFamily="18" charset="0"/>
                </a:rPr>
                <a:t>  [S]       V</a:t>
              </a:r>
              <a:r>
                <a:rPr lang="en-US" altLang="en-US" sz="2800" baseline="-25000">
                  <a:solidFill>
                    <a:srgbClr val="CC0000"/>
                  </a:solidFill>
                  <a:latin typeface="Times New Roman" panose="02020603050405020304" pitchFamily="18" charset="0"/>
                </a:rPr>
                <a:t>max</a:t>
              </a:r>
              <a:endParaRPr lang="en-US" altLang="en-US" sz="2800">
                <a:solidFill>
                  <a:srgbClr val="CC0000"/>
                </a:solidFill>
                <a:latin typeface="Times New Roman" panose="02020603050405020304" pitchFamily="18" charset="0"/>
              </a:endParaRPr>
            </a:p>
            <a:p>
              <a:pPr eaLnBrk="1" hangingPunct="1">
                <a:lnSpc>
                  <a:spcPct val="110000"/>
                </a:lnSpc>
                <a:spcBef>
                  <a:spcPct val="0"/>
                </a:spcBef>
                <a:buFontTx/>
                <a:buNone/>
              </a:pPr>
              <a:endParaRPr lang="en-US" altLang="en-US" sz="2800">
                <a:solidFill>
                  <a:srgbClr val="CC0000"/>
                </a:solidFill>
                <a:latin typeface="Times New Roman" panose="02020603050405020304" pitchFamily="18" charset="0"/>
              </a:endParaRPr>
            </a:p>
          </p:txBody>
        </p:sp>
        <p:sp>
          <p:nvSpPr>
            <p:cNvPr id="66570" name="Line 12"/>
            <p:cNvSpPr>
              <a:spLocks noChangeShapeType="1"/>
            </p:cNvSpPr>
            <p:nvPr/>
          </p:nvSpPr>
          <p:spPr bwMode="auto">
            <a:xfrm>
              <a:off x="6083300" y="4913313"/>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66571" name="Line 13"/>
            <p:cNvSpPr>
              <a:spLocks noChangeShapeType="1"/>
            </p:cNvSpPr>
            <p:nvPr/>
          </p:nvSpPr>
          <p:spPr bwMode="auto">
            <a:xfrm>
              <a:off x="6943725" y="4886325"/>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66572" name="Text Box 14"/>
            <p:cNvSpPr txBox="1">
              <a:spLocks noChangeArrowheads="1"/>
            </p:cNvSpPr>
            <p:nvPr/>
          </p:nvSpPr>
          <p:spPr bwMode="auto">
            <a:xfrm>
              <a:off x="5516563" y="4559300"/>
              <a:ext cx="35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CC0000"/>
                  </a:solidFill>
                  <a:latin typeface="Times New Roman" panose="02020603050405020304" pitchFamily="18" charset="0"/>
                </a:rPr>
                <a:t>=</a:t>
              </a:r>
            </a:p>
          </p:txBody>
        </p:sp>
        <p:sp>
          <p:nvSpPr>
            <p:cNvPr id="66573" name="AutoShape 15"/>
            <p:cNvSpPr>
              <a:spLocks noChangeArrowheads="1"/>
            </p:cNvSpPr>
            <p:nvPr/>
          </p:nvSpPr>
          <p:spPr bwMode="auto">
            <a:xfrm>
              <a:off x="5949950" y="4486275"/>
              <a:ext cx="804863" cy="9556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66574" name="AutoShape 16"/>
            <p:cNvSpPr>
              <a:spLocks noChangeArrowheads="1"/>
            </p:cNvSpPr>
            <p:nvPr/>
          </p:nvSpPr>
          <p:spPr bwMode="auto">
            <a:xfrm>
              <a:off x="6797675" y="4489450"/>
              <a:ext cx="574675" cy="9556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66575" name="AutoShape 17"/>
            <p:cNvSpPr>
              <a:spLocks noChangeArrowheads="1"/>
            </p:cNvSpPr>
            <p:nvPr/>
          </p:nvSpPr>
          <p:spPr bwMode="auto">
            <a:xfrm>
              <a:off x="7699375" y="4445000"/>
              <a:ext cx="1023938" cy="9556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66576" name="Text Box 18"/>
            <p:cNvSpPr txBox="1">
              <a:spLocks noChangeArrowheads="1"/>
            </p:cNvSpPr>
            <p:nvPr/>
          </p:nvSpPr>
          <p:spPr bwMode="auto">
            <a:xfrm>
              <a:off x="7359650" y="4625975"/>
              <a:ext cx="35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rgbClr val="CC0000"/>
                  </a:solidFill>
                  <a:latin typeface="Times New Roman" panose="02020603050405020304" pitchFamily="18" charset="0"/>
                </a:rPr>
                <a:t>+</a:t>
              </a:r>
            </a:p>
          </p:txBody>
        </p:sp>
        <p:sp>
          <p:nvSpPr>
            <p:cNvPr id="66577" name="Text Box 19"/>
            <p:cNvSpPr txBox="1">
              <a:spLocks noChangeArrowheads="1"/>
            </p:cNvSpPr>
            <p:nvPr/>
          </p:nvSpPr>
          <p:spPr bwMode="auto">
            <a:xfrm>
              <a:off x="4849813" y="4406900"/>
              <a:ext cx="615950" cy="94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solidFill>
                    <a:srgbClr val="CC0000"/>
                  </a:solidFill>
                  <a:latin typeface="Times New Roman" panose="02020603050405020304" pitchFamily="18" charset="0"/>
                </a:rPr>
                <a:t>1</a:t>
              </a:r>
            </a:p>
            <a:p>
              <a:pPr eaLnBrk="1" hangingPunct="1">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0</a:t>
              </a:r>
              <a:endParaRPr lang="en-US" altLang="en-US" sz="2800">
                <a:solidFill>
                  <a:srgbClr val="CC0000"/>
                </a:solidFill>
                <a:latin typeface="Times New Roman" panose="02020603050405020304" pitchFamily="18" charset="0"/>
              </a:endParaRPr>
            </a:p>
          </p:txBody>
        </p:sp>
        <p:sp>
          <p:nvSpPr>
            <p:cNvPr id="66578" name="Line 20"/>
            <p:cNvSpPr>
              <a:spLocks noChangeShapeType="1"/>
            </p:cNvSpPr>
            <p:nvPr/>
          </p:nvSpPr>
          <p:spPr bwMode="auto">
            <a:xfrm>
              <a:off x="4895850" y="4886325"/>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66579" name="Line 21"/>
            <p:cNvSpPr>
              <a:spLocks noChangeShapeType="1"/>
            </p:cNvSpPr>
            <p:nvPr/>
          </p:nvSpPr>
          <p:spPr bwMode="auto">
            <a:xfrm>
              <a:off x="6943725" y="3476625"/>
              <a:ext cx="0" cy="61436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66580" name="Line 37"/>
            <p:cNvSpPr>
              <a:spLocks noChangeShapeType="1"/>
            </p:cNvSpPr>
            <p:nvPr/>
          </p:nvSpPr>
          <p:spPr bwMode="auto">
            <a:xfrm>
              <a:off x="7850188" y="4886325"/>
              <a:ext cx="412750"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66581" name="TextBox 1"/>
            <p:cNvSpPr txBox="1">
              <a:spLocks noChangeArrowheads="1"/>
            </p:cNvSpPr>
            <p:nvPr/>
          </p:nvSpPr>
          <p:spPr bwMode="auto">
            <a:xfrm>
              <a:off x="5029200" y="5638800"/>
              <a:ext cx="235032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a:t>(y = mx + c)</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304800" y="3400425"/>
            <a:ext cx="8458200"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2400" dirty="0">
                <a:latin typeface="Times New Roman" panose="02020603050405020304" pitchFamily="18" charset="0"/>
              </a:rPr>
              <a:t>For </a:t>
            </a:r>
            <a:r>
              <a:rPr lang="en-US" altLang="en-US" sz="2400" dirty="0" err="1">
                <a:latin typeface="Times New Roman" panose="02020603050405020304" pitchFamily="18" charset="0"/>
              </a:rPr>
              <a:t>Michaelis</a:t>
            </a:r>
            <a:r>
              <a:rPr lang="en-US" altLang="en-US" sz="2400" dirty="0">
                <a:latin typeface="Times New Roman" panose="02020603050405020304" pitchFamily="18" charset="0"/>
              </a:rPr>
              <a:t> - </a:t>
            </a:r>
            <a:r>
              <a:rPr lang="en-US" altLang="en-US" sz="2400" dirty="0" err="1" smtClean="0">
                <a:latin typeface="Times New Roman" panose="02020603050405020304" pitchFamily="18" charset="0"/>
              </a:rPr>
              <a:t>Menten</a:t>
            </a:r>
            <a:r>
              <a:rPr lang="en-US" altLang="en-US" sz="2400" dirty="0" smtClean="0">
                <a:latin typeface="Times New Roman" panose="02020603050405020304" pitchFamily="18" charset="0"/>
              </a:rPr>
              <a:t> </a:t>
            </a:r>
            <a:r>
              <a:rPr lang="en-US" altLang="en-US" sz="2400" dirty="0">
                <a:latin typeface="Times New Roman" panose="02020603050405020304" pitchFamily="18" charset="0"/>
              </a:rPr>
              <a:t>kinetics k</a:t>
            </a:r>
            <a:r>
              <a:rPr lang="en-US" altLang="en-US" sz="2400" baseline="-25000" dirty="0">
                <a:latin typeface="Times New Roman" panose="02020603050405020304" pitchFamily="18" charset="0"/>
              </a:rPr>
              <a:t>2</a:t>
            </a:r>
            <a:r>
              <a:rPr lang="en-US" altLang="en-US" sz="2400" dirty="0">
                <a:latin typeface="Times New Roman" panose="02020603050405020304" pitchFamily="18" charset="0"/>
              </a:rPr>
              <a:t>= </a:t>
            </a:r>
            <a:r>
              <a:rPr lang="en-US" altLang="en-US" sz="2400" dirty="0" err="1">
                <a:latin typeface="Times New Roman" panose="02020603050405020304" pitchFamily="18" charset="0"/>
              </a:rPr>
              <a:t>k</a:t>
            </a:r>
            <a:r>
              <a:rPr lang="en-US" altLang="en-US" sz="2400" baseline="-25000" dirty="0" err="1">
                <a:latin typeface="Times New Roman" panose="02020603050405020304" pitchFamily="18" charset="0"/>
              </a:rPr>
              <a:t>cat</a:t>
            </a:r>
            <a:endParaRPr lang="en-US" altLang="en-US" sz="2400" baseline="-25000" dirty="0">
              <a:latin typeface="Times New Roman" panose="02020603050405020304" pitchFamily="18" charset="0"/>
            </a:endParaRPr>
          </a:p>
          <a:p>
            <a:pPr>
              <a:spcBef>
                <a:spcPct val="50000"/>
              </a:spcBef>
              <a:buFontTx/>
              <a:buNone/>
            </a:pPr>
            <a:r>
              <a:rPr lang="en-US" altLang="en-US" sz="2400" dirty="0">
                <a:latin typeface="Times New Roman" panose="02020603050405020304" pitchFamily="18" charset="0"/>
              </a:rPr>
              <a:t>When [S] &lt;&lt; K</a:t>
            </a:r>
            <a:r>
              <a:rPr lang="en-US" altLang="en-US" sz="2400" baseline="-25000" dirty="0">
                <a:latin typeface="Times New Roman" panose="02020603050405020304" pitchFamily="18" charset="0"/>
              </a:rPr>
              <a:t>M</a:t>
            </a:r>
            <a:r>
              <a:rPr lang="en-US" altLang="en-US" sz="2400" dirty="0">
                <a:latin typeface="Times New Roman" panose="02020603050405020304" pitchFamily="18" charset="0"/>
              </a:rPr>
              <a:t> very little ES is formed and [E] = [E]</a:t>
            </a:r>
            <a:r>
              <a:rPr lang="en-US" altLang="en-US" sz="2400" baseline="-25000" dirty="0">
                <a:latin typeface="Times New Roman" panose="02020603050405020304" pitchFamily="18" charset="0"/>
              </a:rPr>
              <a:t>T</a:t>
            </a:r>
          </a:p>
          <a:p>
            <a:pPr>
              <a:spcBef>
                <a:spcPct val="50000"/>
              </a:spcBef>
              <a:buFontTx/>
              <a:buNone/>
            </a:pPr>
            <a:r>
              <a:rPr lang="en-US" altLang="en-US" sz="2400" dirty="0">
                <a:latin typeface="Times New Roman" panose="02020603050405020304" pitchFamily="18" charset="0"/>
              </a:rPr>
              <a:t>and </a:t>
            </a:r>
          </a:p>
        </p:txBody>
      </p:sp>
      <p:graphicFrame>
        <p:nvGraphicFramePr>
          <p:cNvPr id="70659" name="Object 3"/>
          <p:cNvGraphicFramePr>
            <a:graphicFrameLocks noChangeAspect="1"/>
          </p:cNvGraphicFramePr>
          <p:nvPr/>
        </p:nvGraphicFramePr>
        <p:xfrm>
          <a:off x="1819275" y="4406900"/>
          <a:ext cx="4922838" cy="1357313"/>
        </p:xfrm>
        <a:graphic>
          <a:graphicData uri="http://schemas.openxmlformats.org/presentationml/2006/ole">
            <p:oleObj spid="_x0000_s70684" name="Equation" r:id="rId4" imgW="1384560" imgH="275760" progId="">
              <p:embed/>
            </p:oleObj>
          </a:graphicData>
        </a:graphic>
      </p:graphicFrame>
      <p:sp>
        <p:nvSpPr>
          <p:cNvPr id="70660" name="Text Box 4"/>
          <p:cNvSpPr txBox="1">
            <a:spLocks noChangeArrowheads="1"/>
          </p:cNvSpPr>
          <p:nvPr/>
        </p:nvSpPr>
        <p:spPr bwMode="auto">
          <a:xfrm>
            <a:off x="609600" y="6110288"/>
            <a:ext cx="81534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2800" b="1">
                <a:latin typeface="Times New Roman" panose="02020603050405020304" pitchFamily="18" charset="0"/>
              </a:rPr>
              <a:t>k</a:t>
            </a:r>
            <a:r>
              <a:rPr lang="en-US" altLang="en-US" sz="2800" b="1" baseline="-25000">
                <a:latin typeface="Times New Roman" panose="02020603050405020304" pitchFamily="18" charset="0"/>
              </a:rPr>
              <a:t>cat</a:t>
            </a:r>
            <a:r>
              <a:rPr lang="en-US" altLang="en-US" sz="2800" b="1">
                <a:latin typeface="Times New Roman" panose="02020603050405020304" pitchFamily="18" charset="0"/>
              </a:rPr>
              <a:t>/K</a:t>
            </a:r>
            <a:r>
              <a:rPr lang="en-US" altLang="en-US" sz="2800" b="1" baseline="-25000">
                <a:latin typeface="Times New Roman" panose="02020603050405020304" pitchFamily="18" charset="0"/>
              </a:rPr>
              <a:t>M</a:t>
            </a:r>
            <a:r>
              <a:rPr lang="en-US" altLang="en-US" sz="2800" b="1">
                <a:latin typeface="Times New Roman" panose="02020603050405020304" pitchFamily="18" charset="0"/>
              </a:rPr>
              <a:t> is a measure of catalytic efficiency</a:t>
            </a:r>
            <a:endParaRPr lang="en-US" altLang="en-US" sz="2400">
              <a:latin typeface="Times New Roman" panose="02020603050405020304" pitchFamily="18" charset="0"/>
            </a:endParaRPr>
          </a:p>
        </p:txBody>
      </p:sp>
      <p:grpSp>
        <p:nvGrpSpPr>
          <p:cNvPr id="70661" name="Group 2"/>
          <p:cNvGrpSpPr>
            <a:grpSpLocks/>
          </p:cNvGrpSpPr>
          <p:nvPr/>
        </p:nvGrpSpPr>
        <p:grpSpPr bwMode="auto">
          <a:xfrm>
            <a:off x="914400" y="1863725"/>
            <a:ext cx="2136775" cy="1031875"/>
            <a:chOff x="3246" y="3086"/>
            <a:chExt cx="1346" cy="650"/>
          </a:xfrm>
        </p:grpSpPr>
        <p:sp>
          <p:nvSpPr>
            <p:cNvPr id="70664" name="Text Box 3"/>
            <p:cNvSpPr txBox="1">
              <a:spLocks noChangeArrowheads="1"/>
            </p:cNvSpPr>
            <p:nvPr/>
          </p:nvSpPr>
          <p:spPr bwMode="auto">
            <a:xfrm>
              <a:off x="3246" y="3086"/>
              <a:ext cx="1346"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lnSpc>
                  <a:spcPct val="110000"/>
                </a:lnSpc>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0</a:t>
              </a:r>
              <a:r>
                <a:rPr lang="en-US" altLang="en-US" sz="2800">
                  <a:solidFill>
                    <a:srgbClr val="CC0000"/>
                  </a:solidFill>
                  <a:latin typeface="Times New Roman" panose="02020603050405020304" pitchFamily="18" charset="0"/>
                </a:rPr>
                <a:t> = V</a:t>
              </a:r>
              <a:r>
                <a:rPr lang="en-US" altLang="en-US" sz="2800" baseline="-25000">
                  <a:solidFill>
                    <a:srgbClr val="CC0000"/>
                  </a:solidFill>
                  <a:latin typeface="Times New Roman" panose="02020603050405020304" pitchFamily="18" charset="0"/>
                </a:rPr>
                <a:t>max</a:t>
              </a:r>
              <a:r>
                <a:rPr lang="en-US" altLang="en-US" sz="2800">
                  <a:solidFill>
                    <a:srgbClr val="CC0000"/>
                  </a:solidFill>
                  <a:latin typeface="Times New Roman" panose="02020603050405020304" pitchFamily="18" charset="0"/>
                </a:rPr>
                <a:t> [S]</a:t>
              </a:r>
            </a:p>
            <a:p>
              <a:pPr algn="r" eaLnBrk="1" hangingPunct="1">
                <a:lnSpc>
                  <a:spcPct val="110000"/>
                </a:lnSpc>
                <a:spcBef>
                  <a:spcPct val="0"/>
                </a:spcBef>
                <a:buFontTx/>
                <a:buNone/>
              </a:pPr>
              <a:r>
                <a:rPr lang="en-US" altLang="en-US" sz="2800">
                  <a:solidFill>
                    <a:srgbClr val="CC0000"/>
                  </a:solidFill>
                  <a:latin typeface="Times New Roman" panose="02020603050405020304" pitchFamily="18" charset="0"/>
                </a:rPr>
                <a:t>K</a:t>
              </a:r>
              <a:r>
                <a:rPr lang="en-US" altLang="en-US" sz="2800" baseline="-25000">
                  <a:solidFill>
                    <a:srgbClr val="CC0000"/>
                  </a:solidFill>
                  <a:latin typeface="Times New Roman" panose="02020603050405020304" pitchFamily="18" charset="0"/>
                </a:rPr>
                <a:t>M</a:t>
              </a:r>
              <a:r>
                <a:rPr lang="en-US" altLang="en-US" sz="2800">
                  <a:solidFill>
                    <a:srgbClr val="CC0000"/>
                  </a:solidFill>
                  <a:latin typeface="Times New Roman" panose="02020603050405020304" pitchFamily="18" charset="0"/>
                </a:rPr>
                <a:t> + [S]</a:t>
              </a:r>
            </a:p>
          </p:txBody>
        </p:sp>
        <p:sp>
          <p:nvSpPr>
            <p:cNvPr id="70665" name="Line 4"/>
            <p:cNvSpPr>
              <a:spLocks noChangeShapeType="1"/>
            </p:cNvSpPr>
            <p:nvPr/>
          </p:nvSpPr>
          <p:spPr bwMode="auto">
            <a:xfrm>
              <a:off x="3732" y="3438"/>
              <a:ext cx="799"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grpSp>
      <p:graphicFrame>
        <p:nvGraphicFramePr>
          <p:cNvPr id="70662" name="Object 4"/>
          <p:cNvGraphicFramePr>
            <a:graphicFrameLocks noChangeAspect="1"/>
          </p:cNvGraphicFramePr>
          <p:nvPr/>
        </p:nvGraphicFramePr>
        <p:xfrm>
          <a:off x="4124325" y="1752600"/>
          <a:ext cx="2863850" cy="1217613"/>
        </p:xfrm>
        <a:graphic>
          <a:graphicData uri="http://schemas.openxmlformats.org/presentationml/2006/ole">
            <p:oleObj spid="_x0000_s70685" name="Equation" r:id="rId5" imgW="24384000" imgH="10363200" progId="">
              <p:embed/>
            </p:oleObj>
          </a:graphicData>
        </a:graphic>
      </p:graphicFrame>
      <p:sp>
        <p:nvSpPr>
          <p:cNvPr id="9" name="Text Box 5"/>
          <p:cNvSpPr txBox="1">
            <a:spLocks noChangeArrowheads="1"/>
          </p:cNvSpPr>
          <p:nvPr/>
        </p:nvSpPr>
        <p:spPr bwMode="auto">
          <a:xfrm>
            <a:off x="76200" y="369888"/>
            <a:ext cx="8991600" cy="1106487"/>
          </a:xfrm>
          <a:prstGeom prst="rect">
            <a:avLst/>
          </a:prstGeom>
          <a:noFill/>
          <a:ln w="38100">
            <a:noFill/>
            <a:miter lim="800000"/>
            <a:headEnd/>
            <a:tailEnd/>
          </a:ln>
        </p:spPr>
        <p:txBody>
          <a:bodyPr>
            <a:spAutoFit/>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algn="ctr">
              <a:spcBef>
                <a:spcPts val="0"/>
              </a:spcBef>
              <a:spcAft>
                <a:spcPts val="1200"/>
              </a:spcAft>
              <a:defRPr/>
            </a:pPr>
            <a:r>
              <a:rPr lang="en-US" altLang="en-US" dirty="0">
                <a:solidFill>
                  <a:srgbClr val="C00000"/>
                </a:solidFill>
                <a:latin typeface="+mj-lt"/>
              </a:rPr>
              <a:t>The turnover number (</a:t>
            </a:r>
            <a:r>
              <a:rPr lang="en-US" altLang="en-US" dirty="0" err="1">
                <a:solidFill>
                  <a:srgbClr val="C00000"/>
                </a:solidFill>
                <a:latin typeface="+mj-lt"/>
              </a:rPr>
              <a:t>k</a:t>
            </a:r>
            <a:r>
              <a:rPr lang="en-US" altLang="en-US" baseline="-25000" dirty="0" err="1">
                <a:solidFill>
                  <a:srgbClr val="C00000"/>
                </a:solidFill>
                <a:latin typeface="+mj-lt"/>
              </a:rPr>
              <a:t>cat</a:t>
            </a:r>
            <a:r>
              <a:rPr lang="en-US" altLang="en-US" dirty="0">
                <a:solidFill>
                  <a:srgbClr val="C00000"/>
                </a:solidFill>
                <a:latin typeface="+mj-lt"/>
              </a:rPr>
              <a:t>)</a:t>
            </a:r>
          </a:p>
          <a:p>
            <a:pPr algn="ctr">
              <a:spcBef>
                <a:spcPts val="0"/>
              </a:spcBef>
              <a:spcAft>
                <a:spcPts val="1200"/>
              </a:spcAft>
              <a:defRPr/>
            </a:pPr>
            <a:r>
              <a:rPr lang="en-US" altLang="en-US" sz="2400" dirty="0" err="1">
                <a:latin typeface="+mj-lt"/>
              </a:rPr>
              <a:t>k</a:t>
            </a:r>
            <a:r>
              <a:rPr lang="en-US" altLang="en-US" sz="2400" baseline="-25000" dirty="0" err="1">
                <a:latin typeface="+mj-lt"/>
              </a:rPr>
              <a:t>cat</a:t>
            </a:r>
            <a:r>
              <a:rPr lang="en-US" altLang="en-US" sz="2400" dirty="0">
                <a:latin typeface="+mj-lt"/>
              </a:rPr>
              <a:t> is how many reactions an enzyme can catalyze per second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4"/>
          <p:cNvSpPr txBox="1">
            <a:spLocks noChangeArrowheads="1"/>
          </p:cNvSpPr>
          <p:nvPr/>
        </p:nvSpPr>
        <p:spPr bwMode="auto">
          <a:xfrm>
            <a:off x="457200" y="533400"/>
            <a:ext cx="8113713" cy="570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30000"/>
              </a:spcBef>
              <a:buFontTx/>
              <a:buNone/>
              <a:defRPr/>
            </a:pPr>
            <a:r>
              <a:rPr lang="en-US" altLang="en-US" b="1" dirty="0">
                <a:latin typeface="+mj-lt"/>
              </a:rPr>
              <a:t>K</a:t>
            </a:r>
            <a:r>
              <a:rPr lang="en-US" altLang="en-US" b="1" baseline="-25000" dirty="0">
                <a:latin typeface="+mj-lt"/>
              </a:rPr>
              <a:t>M</a:t>
            </a:r>
            <a:r>
              <a:rPr lang="en-US" altLang="en-US" sz="2400" dirty="0">
                <a:latin typeface="+mj-lt"/>
              </a:rPr>
              <a:t>	</a:t>
            </a:r>
          </a:p>
          <a:p>
            <a:pPr eaLnBrk="1" hangingPunct="1">
              <a:spcBef>
                <a:spcPct val="30000"/>
              </a:spcBef>
              <a:buFontTx/>
              <a:buNone/>
              <a:defRPr/>
            </a:pPr>
            <a:r>
              <a:rPr lang="en-US" altLang="en-US" sz="2400" dirty="0">
                <a:latin typeface="+mj-lt"/>
              </a:rPr>
              <a:t>Relates to how strongly an enzyme binds its substrate.</a:t>
            </a:r>
          </a:p>
          <a:p>
            <a:pPr eaLnBrk="1" hangingPunct="1">
              <a:spcBef>
                <a:spcPct val="30000"/>
              </a:spcBef>
              <a:buFontTx/>
              <a:buNone/>
              <a:defRPr/>
            </a:pPr>
            <a:r>
              <a:rPr lang="en-US" altLang="en-US" sz="2400" dirty="0">
                <a:latin typeface="+mj-lt"/>
              </a:rPr>
              <a:t>High K</a:t>
            </a:r>
            <a:r>
              <a:rPr lang="en-US" altLang="en-US" sz="2400" baseline="-25000" dirty="0">
                <a:latin typeface="+mj-lt"/>
              </a:rPr>
              <a:t>M</a:t>
            </a:r>
            <a:r>
              <a:rPr lang="en-US" altLang="en-US" sz="2400" dirty="0">
                <a:latin typeface="+mj-lt"/>
              </a:rPr>
              <a:t> means strength of binding is low.</a:t>
            </a:r>
          </a:p>
          <a:p>
            <a:pPr lvl="1" eaLnBrk="1" hangingPunct="1">
              <a:spcBef>
                <a:spcPct val="30000"/>
              </a:spcBef>
              <a:buFontTx/>
              <a:buNone/>
              <a:defRPr/>
            </a:pPr>
            <a:endParaRPr lang="en-US" altLang="en-US" sz="2400" dirty="0">
              <a:latin typeface="+mj-lt"/>
            </a:endParaRPr>
          </a:p>
          <a:p>
            <a:pPr eaLnBrk="1" hangingPunct="1">
              <a:spcBef>
                <a:spcPct val="30000"/>
              </a:spcBef>
              <a:buFontTx/>
              <a:buNone/>
              <a:defRPr/>
            </a:pPr>
            <a:r>
              <a:rPr lang="en-US" altLang="en-US" b="1" dirty="0" err="1">
                <a:latin typeface="+mj-lt"/>
              </a:rPr>
              <a:t>k</a:t>
            </a:r>
            <a:r>
              <a:rPr lang="en-US" altLang="en-US" b="1" baseline="-25000" dirty="0" err="1">
                <a:latin typeface="+mj-lt"/>
              </a:rPr>
              <a:t>cat</a:t>
            </a:r>
            <a:r>
              <a:rPr lang="en-US" altLang="en-US" sz="2400" b="1" dirty="0">
                <a:latin typeface="+mj-lt"/>
              </a:rPr>
              <a:t> </a:t>
            </a:r>
          </a:p>
          <a:p>
            <a:pPr eaLnBrk="1" hangingPunct="1">
              <a:spcBef>
                <a:spcPct val="30000"/>
              </a:spcBef>
              <a:buFontTx/>
              <a:buNone/>
              <a:defRPr/>
            </a:pPr>
            <a:r>
              <a:rPr lang="en-US" altLang="en-US" sz="2400" dirty="0">
                <a:latin typeface="+mj-lt"/>
              </a:rPr>
              <a:t>Relates to how rapid a catalyst the enzyme is.</a:t>
            </a:r>
          </a:p>
          <a:p>
            <a:pPr eaLnBrk="1" hangingPunct="1">
              <a:spcBef>
                <a:spcPct val="30000"/>
              </a:spcBef>
              <a:buFontTx/>
              <a:buNone/>
              <a:defRPr/>
            </a:pPr>
            <a:r>
              <a:rPr lang="en-US" altLang="en-US" sz="2400" dirty="0">
                <a:latin typeface="+mj-lt"/>
              </a:rPr>
              <a:t>High </a:t>
            </a:r>
            <a:r>
              <a:rPr lang="en-US" altLang="en-US" sz="2400" dirty="0" err="1">
                <a:latin typeface="+mj-lt"/>
              </a:rPr>
              <a:t>k</a:t>
            </a:r>
            <a:r>
              <a:rPr lang="en-US" altLang="en-US" sz="2400" baseline="-25000" dirty="0" err="1">
                <a:latin typeface="+mj-lt"/>
              </a:rPr>
              <a:t>cat</a:t>
            </a:r>
            <a:r>
              <a:rPr lang="en-US" altLang="en-US" sz="2400" dirty="0">
                <a:latin typeface="+mj-lt"/>
              </a:rPr>
              <a:t> means high speed of catalysis.</a:t>
            </a:r>
          </a:p>
          <a:p>
            <a:pPr lvl="1" eaLnBrk="1" hangingPunct="1">
              <a:spcBef>
                <a:spcPct val="30000"/>
              </a:spcBef>
              <a:buFontTx/>
              <a:buNone/>
              <a:defRPr/>
            </a:pPr>
            <a:endParaRPr lang="en-US" altLang="en-US" sz="2400" dirty="0">
              <a:latin typeface="+mj-lt"/>
            </a:endParaRPr>
          </a:p>
          <a:p>
            <a:pPr eaLnBrk="1" hangingPunct="1">
              <a:spcBef>
                <a:spcPct val="30000"/>
              </a:spcBef>
              <a:buFontTx/>
              <a:buNone/>
              <a:defRPr/>
            </a:pPr>
            <a:r>
              <a:rPr lang="en-US" altLang="en-US" b="1" dirty="0" err="1">
                <a:latin typeface="+mj-lt"/>
              </a:rPr>
              <a:t>V</a:t>
            </a:r>
            <a:r>
              <a:rPr lang="en-US" altLang="en-US" b="1" baseline="-25000" dirty="0" err="1">
                <a:latin typeface="+mj-lt"/>
              </a:rPr>
              <a:t>max</a:t>
            </a:r>
            <a:r>
              <a:rPr lang="en-US" altLang="en-US" sz="2400" b="1" dirty="0">
                <a:latin typeface="+mj-lt"/>
              </a:rPr>
              <a:t> </a:t>
            </a:r>
          </a:p>
          <a:p>
            <a:pPr eaLnBrk="1" hangingPunct="1">
              <a:spcBef>
                <a:spcPct val="30000"/>
              </a:spcBef>
              <a:buFontTx/>
              <a:buNone/>
              <a:defRPr/>
            </a:pPr>
            <a:r>
              <a:rPr lang="en-US" altLang="en-US" sz="2400" dirty="0">
                <a:latin typeface="+mj-lt"/>
              </a:rPr>
              <a:t>Related to </a:t>
            </a:r>
            <a:r>
              <a:rPr lang="en-US" altLang="en-US" sz="2400" dirty="0" err="1">
                <a:latin typeface="+mj-lt"/>
              </a:rPr>
              <a:t>k</a:t>
            </a:r>
            <a:r>
              <a:rPr lang="en-US" altLang="en-US" sz="2400" baseline="-25000" dirty="0" err="1">
                <a:latin typeface="+mj-lt"/>
              </a:rPr>
              <a:t>cat</a:t>
            </a:r>
            <a:r>
              <a:rPr lang="en-US" altLang="en-US" sz="2400" dirty="0">
                <a:latin typeface="+mj-lt"/>
              </a:rPr>
              <a:t> and [E</a:t>
            </a:r>
            <a:r>
              <a:rPr lang="en-US" altLang="en-US" sz="2400" baseline="-25000" dirty="0">
                <a:latin typeface="+mj-lt"/>
              </a:rPr>
              <a:t>T</a:t>
            </a:r>
            <a:r>
              <a:rPr lang="en-US" altLang="en-US" sz="2400" dirty="0">
                <a:latin typeface="+mj-lt"/>
              </a:rPr>
              <a:t>] by: </a:t>
            </a:r>
            <a:r>
              <a:rPr lang="en-US" altLang="en-US" sz="2400" dirty="0" err="1">
                <a:latin typeface="+mj-lt"/>
              </a:rPr>
              <a:t>V</a:t>
            </a:r>
            <a:r>
              <a:rPr lang="en-US" altLang="en-US" sz="2400" baseline="-25000" dirty="0" err="1">
                <a:latin typeface="+mj-lt"/>
              </a:rPr>
              <a:t>max</a:t>
            </a:r>
            <a:r>
              <a:rPr lang="en-US" altLang="en-US" sz="2400" dirty="0">
                <a:latin typeface="+mj-lt"/>
              </a:rPr>
              <a:t>=</a:t>
            </a:r>
            <a:r>
              <a:rPr lang="en-US" altLang="en-US" sz="2400" dirty="0" err="1">
                <a:latin typeface="+mj-lt"/>
              </a:rPr>
              <a:t>k</a:t>
            </a:r>
            <a:r>
              <a:rPr lang="en-US" altLang="en-US" sz="2400" baseline="-25000" dirty="0" err="1">
                <a:latin typeface="+mj-lt"/>
              </a:rPr>
              <a:t>cat</a:t>
            </a:r>
            <a:r>
              <a:rPr lang="en-US" altLang="en-US" sz="2400" dirty="0">
                <a:latin typeface="+mj-lt"/>
              </a:rPr>
              <a:t>[E</a:t>
            </a:r>
            <a:r>
              <a:rPr lang="en-US" altLang="en-US" sz="2400" baseline="-25000" dirty="0">
                <a:latin typeface="+mj-lt"/>
              </a:rPr>
              <a:t>T</a:t>
            </a:r>
            <a:r>
              <a:rPr lang="en-US" altLang="en-US" sz="2400" dirty="0">
                <a:latin typeface="+mj-lt"/>
              </a:rPr>
              <a:t>]</a:t>
            </a:r>
            <a:endParaRPr lang="en-US" altLang="en-US" sz="2400" baseline="-25000" dirty="0">
              <a:latin typeface="+mj-lt"/>
            </a:endParaRPr>
          </a:p>
          <a:p>
            <a:pPr eaLnBrk="1" hangingPunct="1">
              <a:spcBef>
                <a:spcPct val="30000"/>
              </a:spcBef>
              <a:buFontTx/>
              <a:buNone/>
              <a:defRPr/>
            </a:pPr>
            <a:r>
              <a:rPr lang="en-US" altLang="en-US" sz="2400" dirty="0">
                <a:latin typeface="+mj-lt"/>
              </a:rPr>
              <a:t>High </a:t>
            </a:r>
            <a:r>
              <a:rPr lang="en-US" altLang="en-US" sz="2400" dirty="0" err="1">
                <a:latin typeface="+mj-lt"/>
              </a:rPr>
              <a:t>V</a:t>
            </a:r>
            <a:r>
              <a:rPr lang="en-US" altLang="en-US" sz="2400" baseline="-25000" dirty="0" err="1">
                <a:latin typeface="+mj-lt"/>
              </a:rPr>
              <a:t>max</a:t>
            </a:r>
            <a:r>
              <a:rPr lang="en-US" altLang="en-US" sz="2400" dirty="0">
                <a:latin typeface="+mj-lt"/>
              </a:rPr>
              <a:t> means high rate of catalysis.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457200" y="4114800"/>
            <a:ext cx="7848600" cy="246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30000"/>
              </a:lnSpc>
              <a:spcBef>
                <a:spcPct val="0"/>
              </a:spcBef>
              <a:buFontTx/>
              <a:buNone/>
            </a:pPr>
            <a:endParaRPr lang="en-GB" altLang="en-US" sz="2400" b="1"/>
          </a:p>
          <a:p>
            <a:pPr eaLnBrk="1" hangingPunct="1">
              <a:lnSpc>
                <a:spcPct val="130000"/>
              </a:lnSpc>
              <a:spcBef>
                <a:spcPct val="0"/>
              </a:spcBef>
              <a:buFontTx/>
              <a:buNone/>
            </a:pPr>
            <a:r>
              <a:rPr lang="en-GB" altLang="en-US" sz="2400" b="1"/>
              <a:t>A high k</a:t>
            </a:r>
            <a:r>
              <a:rPr lang="en-GB" altLang="en-US" sz="2400" b="1" baseline="-25000"/>
              <a:t>cat</a:t>
            </a:r>
            <a:r>
              <a:rPr lang="en-GB" altLang="en-US" sz="2400" b="1"/>
              <a:t>/K</a:t>
            </a:r>
            <a:r>
              <a:rPr lang="en-GB" altLang="en-US" sz="2400" b="1" baseline="-25000"/>
              <a:t>M</a:t>
            </a:r>
            <a:r>
              <a:rPr lang="en-GB" altLang="en-US" sz="2400" b="1"/>
              <a:t> ratio implies an efficient enzyme</a:t>
            </a:r>
          </a:p>
          <a:p>
            <a:pPr eaLnBrk="1" hangingPunct="1">
              <a:lnSpc>
                <a:spcPct val="130000"/>
              </a:lnSpc>
              <a:spcBef>
                <a:spcPct val="0"/>
              </a:spcBef>
              <a:buFontTx/>
              <a:buNone/>
            </a:pPr>
            <a:endParaRPr lang="en-GB" altLang="en-US" sz="2400" b="1"/>
          </a:p>
          <a:p>
            <a:pPr eaLnBrk="1" hangingPunct="1">
              <a:lnSpc>
                <a:spcPct val="130000"/>
              </a:lnSpc>
              <a:spcBef>
                <a:spcPct val="0"/>
              </a:spcBef>
              <a:buFontTx/>
              <a:buNone/>
            </a:pPr>
            <a:r>
              <a:rPr lang="en-GB" altLang="en-US" sz="2400" b="1"/>
              <a:t>This could result from:	</a:t>
            </a:r>
            <a:r>
              <a:rPr lang="en-GB" altLang="en-US" sz="2400" b="1">
                <a:solidFill>
                  <a:schemeClr val="accent2"/>
                </a:solidFill>
              </a:rPr>
              <a:t>Large k</a:t>
            </a:r>
            <a:r>
              <a:rPr lang="en-GB" altLang="en-US" sz="2400" b="1" baseline="-25000">
                <a:solidFill>
                  <a:schemeClr val="accent2"/>
                </a:solidFill>
              </a:rPr>
              <a:t>cat</a:t>
            </a:r>
          </a:p>
          <a:p>
            <a:pPr eaLnBrk="1" hangingPunct="1">
              <a:lnSpc>
                <a:spcPct val="130000"/>
              </a:lnSpc>
              <a:spcBef>
                <a:spcPct val="0"/>
              </a:spcBef>
              <a:buFontTx/>
              <a:buNone/>
            </a:pPr>
            <a:r>
              <a:rPr lang="en-GB" altLang="en-US" sz="2400" b="1">
                <a:solidFill>
                  <a:schemeClr val="accent2"/>
                </a:solidFill>
              </a:rPr>
              <a:t>				Small K</a:t>
            </a:r>
            <a:r>
              <a:rPr lang="en-GB" altLang="en-US" sz="2400" b="1" baseline="-25000">
                <a:solidFill>
                  <a:schemeClr val="accent2"/>
                </a:solidFill>
              </a:rPr>
              <a:t>M</a:t>
            </a:r>
          </a:p>
        </p:txBody>
      </p:sp>
      <p:sp>
        <p:nvSpPr>
          <p:cNvPr id="73731" name="Rectangle 3"/>
          <p:cNvSpPr>
            <a:spLocks noChangeArrowheads="1"/>
          </p:cNvSpPr>
          <p:nvPr/>
        </p:nvSpPr>
        <p:spPr bwMode="auto">
          <a:xfrm>
            <a:off x="533400" y="457200"/>
            <a:ext cx="80772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pPr>
            <a:r>
              <a:rPr lang="en-US" altLang="en-US" sz="2400" b="1"/>
              <a:t> k</a:t>
            </a:r>
            <a:r>
              <a:rPr lang="en-US" altLang="en-US" sz="2400" b="1" baseline="-25000"/>
              <a:t>cat</a:t>
            </a:r>
            <a:r>
              <a:rPr lang="en-US" altLang="en-US" sz="2400" b="1"/>
              <a:t> = turnover number; k</a:t>
            </a:r>
            <a:r>
              <a:rPr lang="en-US" altLang="en-US" sz="2400" b="1" baseline="-25000"/>
              <a:t>cat </a:t>
            </a:r>
            <a:r>
              <a:rPr lang="en-US" altLang="en-US" sz="2400" b="1"/>
              <a:t>= V</a:t>
            </a:r>
            <a:r>
              <a:rPr lang="en-US" altLang="en-US" sz="2400" b="1" baseline="-25000"/>
              <a:t>max</a:t>
            </a:r>
            <a:r>
              <a:rPr lang="en-US" altLang="en-US" sz="2400" b="1"/>
              <a:t>/[E</a:t>
            </a:r>
            <a:r>
              <a:rPr lang="en-US" altLang="en-US" sz="2400" b="1" baseline="-25000"/>
              <a:t>T</a:t>
            </a:r>
            <a:r>
              <a:rPr lang="en-US" altLang="en-US" sz="2400" b="1"/>
              <a:t>]</a:t>
            </a:r>
            <a:endParaRPr lang="en-US" altLang="en-US" sz="2400" b="1" baseline="-25000"/>
          </a:p>
          <a:p>
            <a:pPr eaLnBrk="1" hangingPunct="1">
              <a:spcBef>
                <a:spcPct val="50000"/>
              </a:spcBef>
            </a:pPr>
            <a:endParaRPr lang="en-US" altLang="en-US" sz="2400" b="1" baseline="-25000"/>
          </a:p>
          <a:p>
            <a:pPr eaLnBrk="1" hangingPunct="1">
              <a:spcBef>
                <a:spcPct val="50000"/>
              </a:spcBef>
            </a:pPr>
            <a:r>
              <a:rPr lang="en-US" altLang="en-US" sz="2400" b="1"/>
              <a:t> k</a:t>
            </a:r>
            <a:r>
              <a:rPr lang="en-US" altLang="en-US" sz="2400" b="1" baseline="-25000"/>
              <a:t>cat</a:t>
            </a:r>
            <a:r>
              <a:rPr lang="en-US" altLang="en-US" sz="2400" b="1"/>
              <a:t>/K</a:t>
            </a:r>
            <a:r>
              <a:rPr lang="en-US" altLang="en-US" sz="2400" b="1" baseline="-25000"/>
              <a:t>m</a:t>
            </a:r>
            <a:r>
              <a:rPr lang="en-US" altLang="en-US" sz="2400" b="1"/>
              <a:t> is a measure of activity, catalytic efficiency</a:t>
            </a:r>
          </a:p>
        </p:txBody>
      </p:sp>
      <p:sp>
        <p:nvSpPr>
          <p:cNvPr id="73732" name="Text Box 4"/>
          <p:cNvSpPr txBox="1">
            <a:spLocks noChangeArrowheads="1"/>
          </p:cNvSpPr>
          <p:nvPr/>
        </p:nvSpPr>
        <p:spPr bwMode="auto">
          <a:xfrm>
            <a:off x="533400" y="2438400"/>
            <a:ext cx="7772400" cy="155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400" b="1"/>
              <a:t>K</a:t>
            </a:r>
            <a:r>
              <a:rPr lang="en-GB" altLang="en-US" sz="2400" b="1" baseline="-25000"/>
              <a:t>M</a:t>
            </a:r>
            <a:r>
              <a:rPr lang="en-GB" altLang="en-US" sz="2400" b="1"/>
              <a:t> is a useful indicator of the affinity of an enzyme for the substrate</a:t>
            </a:r>
          </a:p>
          <a:p>
            <a:pPr eaLnBrk="1" hangingPunct="1">
              <a:spcBef>
                <a:spcPct val="0"/>
              </a:spcBef>
              <a:buFontTx/>
              <a:buNone/>
            </a:pPr>
            <a:endParaRPr lang="en-GB" altLang="en-US" sz="2400" b="1"/>
          </a:p>
          <a:p>
            <a:pPr eaLnBrk="1" hangingPunct="1">
              <a:spcBef>
                <a:spcPct val="0"/>
              </a:spcBef>
              <a:buFontTx/>
              <a:buNone/>
            </a:pPr>
            <a:r>
              <a:rPr lang="en-GB" altLang="en-US" sz="2400" b="1"/>
              <a:t>A low K</a:t>
            </a:r>
            <a:r>
              <a:rPr lang="en-GB" altLang="en-US" sz="2400" b="1" baseline="-25000"/>
              <a:t>M</a:t>
            </a:r>
            <a:r>
              <a:rPr lang="en-GB" altLang="en-US" sz="2400" b="1"/>
              <a:t> indicates a high affinity for the substrate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685800" y="152400"/>
            <a:ext cx="7772400" cy="744538"/>
          </a:xfrm>
        </p:spPr>
        <p:txBody>
          <a:bodyPr/>
          <a:lstStyle/>
          <a:p>
            <a:pPr eaLnBrk="1" hangingPunct="1"/>
            <a:r>
              <a:rPr lang="en-US" altLang="en-US" sz="3200">
                <a:solidFill>
                  <a:srgbClr val="C00000"/>
                </a:solidFill>
              </a:rPr>
              <a:t>Enzyme Inhibition</a:t>
            </a:r>
          </a:p>
        </p:txBody>
      </p:sp>
      <p:sp>
        <p:nvSpPr>
          <p:cNvPr id="74755" name="Rectangle 3"/>
          <p:cNvSpPr>
            <a:spLocks noGrp="1" noChangeArrowheads="1"/>
          </p:cNvSpPr>
          <p:nvPr>
            <p:ph type="body" idx="4294967295"/>
          </p:nvPr>
        </p:nvSpPr>
        <p:spPr>
          <a:xfrm>
            <a:off x="114300" y="838200"/>
            <a:ext cx="8915400" cy="3048000"/>
          </a:xfrm>
        </p:spPr>
        <p:txBody>
          <a:bodyPr/>
          <a:lstStyle/>
          <a:p>
            <a:pPr eaLnBrk="1" hangingPunct="1">
              <a:spcBef>
                <a:spcPct val="0"/>
              </a:spcBef>
              <a:spcAft>
                <a:spcPts val="1200"/>
              </a:spcAft>
            </a:pPr>
            <a:r>
              <a:rPr lang="en-US" altLang="en-US" sz="2200"/>
              <a:t>Inhibitors: compounds that decrease or eliminate activity of an enzyme.</a:t>
            </a:r>
          </a:p>
          <a:p>
            <a:pPr eaLnBrk="1" hangingPunct="1">
              <a:spcBef>
                <a:spcPct val="0"/>
              </a:spcBef>
              <a:spcAft>
                <a:spcPts val="1200"/>
              </a:spcAft>
            </a:pPr>
            <a:r>
              <a:rPr lang="en-US" altLang="en-US" sz="2200"/>
              <a:t>Can decrease binding of substrate (affect K</a:t>
            </a:r>
            <a:r>
              <a:rPr lang="en-US" altLang="en-US" sz="2200" baseline="-25000"/>
              <a:t>M</a:t>
            </a:r>
            <a:r>
              <a:rPr lang="en-US" altLang="en-US" sz="2200"/>
              <a:t>), or turnover number (affect k</a:t>
            </a:r>
            <a:r>
              <a:rPr lang="en-US" altLang="en-US" sz="2200" baseline="-25000"/>
              <a:t>cat</a:t>
            </a:r>
            <a:r>
              <a:rPr lang="en-US" altLang="en-US" sz="2200"/>
              <a:t>) or both.</a:t>
            </a:r>
          </a:p>
          <a:p>
            <a:pPr eaLnBrk="1" hangingPunct="1">
              <a:spcBef>
                <a:spcPct val="0"/>
              </a:spcBef>
              <a:spcAft>
                <a:spcPts val="1200"/>
              </a:spcAft>
            </a:pPr>
            <a:r>
              <a:rPr lang="en-US" altLang="en-US" sz="2200"/>
              <a:t>Most drugs are enzyme inhibitors.</a:t>
            </a:r>
          </a:p>
          <a:p>
            <a:pPr eaLnBrk="1" hangingPunct="1">
              <a:spcBef>
                <a:spcPct val="0"/>
              </a:spcBef>
              <a:spcAft>
                <a:spcPts val="1200"/>
              </a:spcAft>
            </a:pPr>
            <a:r>
              <a:rPr lang="en-US" altLang="en-US" sz="2200"/>
              <a:t>Inhibitors are also important for determining enzyme mechanisms and the nature of the active site.</a:t>
            </a:r>
          </a:p>
        </p:txBody>
      </p:sp>
      <p:sp>
        <p:nvSpPr>
          <p:cNvPr id="64516" name="Rectangle 4"/>
          <p:cNvSpPr>
            <a:spLocks noChangeArrowheads="1"/>
          </p:cNvSpPr>
          <p:nvPr/>
        </p:nvSpPr>
        <p:spPr bwMode="auto">
          <a:xfrm>
            <a:off x="114300" y="3886200"/>
            <a:ext cx="8915400" cy="2800350"/>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ts val="0"/>
              </a:spcBef>
              <a:spcAft>
                <a:spcPts val="1200"/>
              </a:spcAft>
              <a:buFontTx/>
              <a:buNone/>
              <a:defRPr/>
            </a:pPr>
            <a:r>
              <a:rPr lang="en-US" altLang="en-US" sz="2200" b="1" dirty="0">
                <a:solidFill>
                  <a:srgbClr val="000000"/>
                </a:solidFill>
              </a:rPr>
              <a:t>Some examples of enzyme inhibitors:</a:t>
            </a:r>
            <a:r>
              <a:rPr lang="en-US" altLang="en-US" sz="2200" dirty="0">
                <a:solidFill>
                  <a:srgbClr val="000000"/>
                </a:solidFill>
              </a:rPr>
              <a:t> </a:t>
            </a:r>
          </a:p>
          <a:p>
            <a:pPr marL="274638" indent="-274638" eaLnBrk="1" hangingPunct="1">
              <a:spcBef>
                <a:spcPts val="0"/>
              </a:spcBef>
              <a:spcAft>
                <a:spcPts val="1200"/>
              </a:spcAft>
              <a:defRPr/>
            </a:pPr>
            <a:r>
              <a:rPr lang="en-US" altLang="en-US" sz="2200" dirty="0">
                <a:solidFill>
                  <a:srgbClr val="000000"/>
                </a:solidFill>
              </a:rPr>
              <a:t>Antibiotics inhibit enzymes by affecting bacterial metabolism.</a:t>
            </a:r>
          </a:p>
          <a:p>
            <a:pPr marL="274638" indent="-274638" eaLnBrk="1" hangingPunct="1">
              <a:spcBef>
                <a:spcPts val="0"/>
              </a:spcBef>
              <a:spcAft>
                <a:spcPts val="1200"/>
              </a:spcAft>
              <a:defRPr/>
            </a:pPr>
            <a:r>
              <a:rPr lang="en-US" altLang="en-US" sz="2200" dirty="0">
                <a:solidFill>
                  <a:srgbClr val="000000"/>
                </a:solidFill>
              </a:rPr>
              <a:t> Nerve Gases cause irreversible enzyme inhibition.</a:t>
            </a:r>
          </a:p>
          <a:p>
            <a:pPr marL="274638" indent="-274638" eaLnBrk="1" hangingPunct="1">
              <a:spcBef>
                <a:spcPts val="0"/>
              </a:spcBef>
              <a:spcAft>
                <a:spcPts val="1200"/>
              </a:spcAft>
              <a:defRPr/>
            </a:pPr>
            <a:r>
              <a:rPr lang="en-US" altLang="en-US" sz="2200" dirty="0">
                <a:solidFill>
                  <a:srgbClr val="000000"/>
                </a:solidFill>
              </a:rPr>
              <a:t> Insecticides – choline esterase inhibitors.</a:t>
            </a:r>
          </a:p>
          <a:p>
            <a:pPr marL="274638" indent="-274638" eaLnBrk="1" hangingPunct="1">
              <a:spcBef>
                <a:spcPts val="0"/>
              </a:spcBef>
              <a:spcAft>
                <a:spcPts val="1200"/>
              </a:spcAft>
              <a:defRPr/>
            </a:pPr>
            <a:r>
              <a:rPr lang="en-US" altLang="en-US" sz="2200" dirty="0">
                <a:solidFill>
                  <a:srgbClr val="000000"/>
                </a:solidFill>
              </a:rPr>
              <a:t> Many heavy metal poisons work by irreversibly inhibiting enzymes, especially cysteine residues.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685800" y="76200"/>
            <a:ext cx="7772400" cy="685800"/>
          </a:xfrm>
        </p:spPr>
        <p:txBody>
          <a:bodyPr/>
          <a:lstStyle/>
          <a:p>
            <a:pPr eaLnBrk="1" hangingPunct="1"/>
            <a:r>
              <a:rPr lang="en-US" altLang="en-US" sz="3200">
                <a:solidFill>
                  <a:srgbClr val="C00000"/>
                </a:solidFill>
              </a:rPr>
              <a:t>Types of Enzyme Inhibition</a:t>
            </a:r>
          </a:p>
        </p:txBody>
      </p:sp>
      <p:sp>
        <p:nvSpPr>
          <p:cNvPr id="54275" name="Rectangle 3"/>
          <p:cNvSpPr>
            <a:spLocks noGrp="1" noChangeArrowheads="1"/>
          </p:cNvSpPr>
          <p:nvPr>
            <p:ph type="body" idx="4294967295"/>
          </p:nvPr>
        </p:nvSpPr>
        <p:spPr>
          <a:xfrm>
            <a:off x="762000" y="1219200"/>
            <a:ext cx="7391400" cy="5105400"/>
          </a:xfrm>
          <a:noFill/>
        </p:spPr>
        <p:txBody>
          <a:bodyPr/>
          <a:lstStyle/>
          <a:p>
            <a:pPr eaLnBrk="1" hangingPunct="1">
              <a:lnSpc>
                <a:spcPct val="90000"/>
              </a:lnSpc>
            </a:pPr>
            <a:r>
              <a:rPr lang="en-US" altLang="en-US" sz="2400" u="sng" dirty="0">
                <a:solidFill>
                  <a:schemeClr val="accent2"/>
                </a:solidFill>
              </a:rPr>
              <a:t>Reversible</a:t>
            </a:r>
            <a:r>
              <a:rPr lang="en-US" altLang="en-US" sz="2400" dirty="0">
                <a:solidFill>
                  <a:schemeClr val="accent2"/>
                </a:solidFill>
              </a:rPr>
              <a:t> inhibition</a:t>
            </a:r>
          </a:p>
          <a:p>
            <a:pPr eaLnBrk="1" hangingPunct="1">
              <a:lnSpc>
                <a:spcPct val="90000"/>
              </a:lnSpc>
              <a:buFontTx/>
              <a:buNone/>
            </a:pPr>
            <a:r>
              <a:rPr lang="en-US" altLang="en-US" sz="2400" dirty="0"/>
              <a:t>	reversibly bind and dissociate from enzyme, activity of enzyme recovered on removal of inhibitor - usually non-covalent in nature</a:t>
            </a:r>
          </a:p>
          <a:p>
            <a:pPr lvl="1" eaLnBrk="1" hangingPunct="1">
              <a:lnSpc>
                <a:spcPct val="90000"/>
              </a:lnSpc>
            </a:pPr>
            <a:r>
              <a:rPr lang="en-US" altLang="en-US" sz="2400" u="sng" dirty="0"/>
              <a:t>Competitive </a:t>
            </a:r>
          </a:p>
          <a:p>
            <a:pPr lvl="1" eaLnBrk="1" hangingPunct="1">
              <a:lnSpc>
                <a:spcPct val="90000"/>
              </a:lnSpc>
            </a:pPr>
            <a:r>
              <a:rPr lang="en-US" altLang="en-US" sz="2400" u="sng" dirty="0"/>
              <a:t>Uncompetitive</a:t>
            </a:r>
          </a:p>
          <a:p>
            <a:pPr lvl="1" eaLnBrk="1" hangingPunct="1">
              <a:lnSpc>
                <a:spcPct val="90000"/>
              </a:lnSpc>
            </a:pPr>
            <a:r>
              <a:rPr lang="en-US" altLang="en-US" sz="2400" u="sng"/>
              <a:t>Noncompetitive </a:t>
            </a:r>
            <a:endParaRPr lang="en-US" altLang="en-US" sz="2400" u="sng" dirty="0"/>
          </a:p>
          <a:p>
            <a:pPr lvl="1" eaLnBrk="1" hangingPunct="1">
              <a:lnSpc>
                <a:spcPct val="90000"/>
              </a:lnSpc>
            </a:pPr>
            <a:endParaRPr lang="en-US" altLang="en-US" sz="2400" u="sng" dirty="0"/>
          </a:p>
          <a:p>
            <a:pPr eaLnBrk="1" hangingPunct="1">
              <a:lnSpc>
                <a:spcPct val="90000"/>
              </a:lnSpc>
            </a:pPr>
            <a:r>
              <a:rPr lang="en-US" altLang="en-US" sz="2400" u="sng" dirty="0">
                <a:solidFill>
                  <a:schemeClr val="accent2"/>
                </a:solidFill>
              </a:rPr>
              <a:t>Irreversible</a:t>
            </a:r>
            <a:r>
              <a:rPr lang="en-US" altLang="en-US" sz="2400" dirty="0">
                <a:solidFill>
                  <a:schemeClr val="accent2"/>
                </a:solidFill>
              </a:rPr>
              <a:t> inhibition</a:t>
            </a:r>
            <a:endParaRPr lang="en-US" altLang="en-US" sz="2400" dirty="0"/>
          </a:p>
          <a:p>
            <a:pPr eaLnBrk="1" hangingPunct="1">
              <a:lnSpc>
                <a:spcPct val="90000"/>
              </a:lnSpc>
              <a:buFontTx/>
              <a:buNone/>
            </a:pPr>
            <a:r>
              <a:rPr lang="en-US" altLang="en-US" sz="2400" dirty="0"/>
              <a:t>	irreversibly associate with enzyme. Activity of enzyme not recovered on removal - usually covalent in nature.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42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427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685800" y="-152400"/>
            <a:ext cx="7772400" cy="990600"/>
          </a:xfrm>
        </p:spPr>
        <p:txBody>
          <a:bodyPr/>
          <a:lstStyle/>
          <a:p>
            <a:pPr eaLnBrk="1" hangingPunct="1"/>
            <a:r>
              <a:rPr lang="en-US" altLang="en-US" sz="3200">
                <a:solidFill>
                  <a:srgbClr val="C00000"/>
                </a:solidFill>
              </a:rPr>
              <a:t>Competitive Inhibition</a:t>
            </a:r>
          </a:p>
        </p:txBody>
      </p:sp>
      <p:sp>
        <p:nvSpPr>
          <p:cNvPr id="77827" name="Rectangle 3"/>
          <p:cNvSpPr>
            <a:spLocks noGrp="1" noChangeArrowheads="1"/>
          </p:cNvSpPr>
          <p:nvPr>
            <p:ph type="body" idx="4294967295"/>
          </p:nvPr>
        </p:nvSpPr>
        <p:spPr>
          <a:xfrm>
            <a:off x="228600" y="990600"/>
            <a:ext cx="8686800" cy="1752600"/>
          </a:xfrm>
        </p:spPr>
        <p:txBody>
          <a:bodyPr/>
          <a:lstStyle/>
          <a:p>
            <a:pPr eaLnBrk="1" hangingPunct="1">
              <a:lnSpc>
                <a:spcPct val="90000"/>
              </a:lnSpc>
            </a:pPr>
            <a:r>
              <a:rPr lang="en-US" altLang="en-US" sz="2800"/>
              <a:t>Inhibitor competes for the substrate binding site</a:t>
            </a:r>
          </a:p>
          <a:p>
            <a:pPr eaLnBrk="1" hangingPunct="1">
              <a:lnSpc>
                <a:spcPct val="90000"/>
              </a:lnSpc>
            </a:pPr>
            <a:r>
              <a:rPr lang="en-US" altLang="en-US" sz="2800"/>
              <a:t>most look like substrate </a:t>
            </a:r>
          </a:p>
          <a:p>
            <a:pPr eaLnBrk="1" hangingPunct="1">
              <a:lnSpc>
                <a:spcPct val="90000"/>
              </a:lnSpc>
            </a:pPr>
            <a:r>
              <a:rPr lang="en-US" altLang="en-US" sz="2800"/>
              <a:t>substrate mimic / substrate analogue</a:t>
            </a:r>
          </a:p>
        </p:txBody>
      </p:sp>
      <p:pic>
        <p:nvPicPr>
          <p:cNvPr id="77828"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t="14484" b="9415"/>
          <a:stretch>
            <a:fillRect/>
          </a:stretch>
        </p:blipFill>
        <p:spPr bwMode="auto">
          <a:xfrm>
            <a:off x="685800" y="2590800"/>
            <a:ext cx="7680325" cy="3962400"/>
          </a:xfrm>
          <a:prstGeom prst="rect">
            <a:avLst/>
          </a:prstGeom>
          <a:noFill/>
          <a:ln>
            <a:noFill/>
          </a:ln>
          <a:effectLst/>
          <a:extLst>
            <a:ext uri="{909E8E84-426E-40DD-AFC4-6F175D3DCCD1}">
              <a14:hiddenFill xmlns:a14="http://schemas.microsoft.com/office/drawing/2010/main" xmlns="">
                <a:blipFill dpi="0" rotWithShape="0">
                  <a:blip/>
                  <a:srcRect t="14484" b="9415"/>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28600"/>
            <a:ext cx="8229600" cy="838200"/>
          </a:xfrm>
          <a:prstGeom prst="rect">
            <a:avLst/>
          </a:prstGeom>
        </p:spPr>
        <p:txBody>
          <a:bodyPr/>
          <a:lstStyle/>
          <a:p>
            <a:pPr algn="ctr" eaLnBrk="1" hangingPunct="1">
              <a:defRPr/>
            </a:pPr>
            <a:r>
              <a:rPr lang="en-US" sz="3600" dirty="0">
                <a:solidFill>
                  <a:srgbClr val="C00000"/>
                </a:solidFill>
                <a:ea typeface="+mj-ea"/>
                <a:cs typeface="Arial" pitchFamily="34" charset="0"/>
              </a:rPr>
              <a:t>Hierarchy of Protein Structure</a:t>
            </a:r>
          </a:p>
        </p:txBody>
      </p:sp>
      <p:pic>
        <p:nvPicPr>
          <p:cNvPr id="7171" name="Picture 2" descr="Fig1_1.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088" y="1676400"/>
            <a:ext cx="9013825"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noChangeArrowheads="1"/>
          </p:cNvSpPr>
          <p:nvPr>
            <p:ph type="title" idx="4294967295"/>
          </p:nvPr>
        </p:nvSpPr>
        <p:spPr>
          <a:xfrm>
            <a:off x="609600" y="76200"/>
            <a:ext cx="7772400" cy="609600"/>
          </a:xfrm>
          <a:noFill/>
        </p:spPr>
        <p:txBody>
          <a:bodyPr/>
          <a:lstStyle/>
          <a:p>
            <a:pPr eaLnBrk="1" hangingPunct="1"/>
            <a:r>
              <a:rPr lang="en-US" altLang="en-US" sz="3200">
                <a:solidFill>
                  <a:srgbClr val="C00000"/>
                </a:solidFill>
              </a:rPr>
              <a:t>Competitive Inhibition</a:t>
            </a:r>
          </a:p>
        </p:txBody>
      </p:sp>
      <p:pic>
        <p:nvPicPr>
          <p:cNvPr id="79875"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b="7890"/>
          <a:stretch>
            <a:fillRect/>
          </a:stretch>
        </p:blipFill>
        <p:spPr bwMode="auto">
          <a:xfrm>
            <a:off x="76200" y="1357313"/>
            <a:ext cx="4964113" cy="4935537"/>
          </a:xfrm>
          <a:prstGeom prst="rect">
            <a:avLst/>
          </a:prstGeom>
          <a:noFill/>
          <a:ln>
            <a:noFill/>
          </a:ln>
          <a:effectLst/>
          <a:extLst>
            <a:ext uri="{909E8E84-426E-40DD-AFC4-6F175D3DCCD1}">
              <a14:hiddenFill xmlns:a14="http://schemas.microsoft.com/office/drawing/2010/main" xmlns="">
                <a:blipFill dpi="0" rotWithShape="0">
                  <a:blip/>
                  <a:srcRect b="7890"/>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9876" name="TextBox 1"/>
          <p:cNvSpPr txBox="1">
            <a:spLocks noChangeArrowheads="1"/>
          </p:cNvSpPr>
          <p:nvPr/>
        </p:nvSpPr>
        <p:spPr bwMode="auto">
          <a:xfrm>
            <a:off x="5802313" y="2209800"/>
            <a:ext cx="23510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a:t>(y = mx + c)</a:t>
            </a:r>
          </a:p>
        </p:txBody>
      </p:sp>
      <p:grpSp>
        <p:nvGrpSpPr>
          <p:cNvPr id="79877" name="Group 22"/>
          <p:cNvGrpSpPr>
            <a:grpSpLocks/>
          </p:cNvGrpSpPr>
          <p:nvPr/>
        </p:nvGrpSpPr>
        <p:grpSpPr bwMode="auto">
          <a:xfrm>
            <a:off x="5041900" y="1012825"/>
            <a:ext cx="3873500" cy="1501775"/>
            <a:chOff x="4849813" y="4351155"/>
            <a:chExt cx="3873500" cy="1501461"/>
          </a:xfrm>
        </p:grpSpPr>
        <p:sp>
          <p:nvSpPr>
            <p:cNvPr id="79878" name="Text Box 11"/>
            <p:cNvSpPr txBox="1">
              <a:spLocks noChangeArrowheads="1"/>
            </p:cNvSpPr>
            <p:nvPr/>
          </p:nvSpPr>
          <p:spPr bwMode="auto">
            <a:xfrm>
              <a:off x="5949950" y="4351155"/>
              <a:ext cx="2763838" cy="1501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K</a:t>
              </a:r>
              <a:r>
                <a:rPr lang="en-US" altLang="en-US" sz="2800" baseline="-25000">
                  <a:solidFill>
                    <a:srgbClr val="CC0000"/>
                  </a:solidFill>
                  <a:latin typeface="Times New Roman" panose="02020603050405020304" pitchFamily="18" charset="0"/>
                </a:rPr>
                <a:t>m</a:t>
              </a:r>
              <a:r>
                <a:rPr lang="en-US" altLang="en-US" sz="2800">
                  <a:solidFill>
                    <a:srgbClr val="CC0000"/>
                  </a:solidFill>
                  <a:latin typeface="Times New Roman" panose="02020603050405020304" pitchFamily="18" charset="0"/>
                </a:rPr>
                <a:t>      1         1</a:t>
              </a:r>
            </a:p>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max</a:t>
              </a:r>
              <a:r>
                <a:rPr lang="en-US" altLang="en-US" sz="2800">
                  <a:solidFill>
                    <a:srgbClr val="CC0000"/>
                  </a:solidFill>
                  <a:latin typeface="Times New Roman" panose="02020603050405020304" pitchFamily="18" charset="0"/>
                </a:rPr>
                <a:t>  [S]       V</a:t>
              </a:r>
              <a:r>
                <a:rPr lang="en-US" altLang="en-US" sz="2800" baseline="-25000">
                  <a:solidFill>
                    <a:srgbClr val="CC0000"/>
                  </a:solidFill>
                  <a:latin typeface="Times New Roman" panose="02020603050405020304" pitchFamily="18" charset="0"/>
                </a:rPr>
                <a:t>max</a:t>
              </a:r>
              <a:endParaRPr lang="en-US" altLang="en-US" sz="2800">
                <a:solidFill>
                  <a:srgbClr val="CC0000"/>
                </a:solidFill>
                <a:latin typeface="Times New Roman" panose="02020603050405020304" pitchFamily="18" charset="0"/>
              </a:endParaRPr>
            </a:p>
            <a:p>
              <a:pPr eaLnBrk="1" hangingPunct="1">
                <a:lnSpc>
                  <a:spcPct val="110000"/>
                </a:lnSpc>
                <a:spcBef>
                  <a:spcPct val="0"/>
                </a:spcBef>
                <a:buFontTx/>
                <a:buNone/>
              </a:pPr>
              <a:endParaRPr lang="en-US" altLang="en-US" sz="2800">
                <a:solidFill>
                  <a:srgbClr val="CC0000"/>
                </a:solidFill>
                <a:latin typeface="Times New Roman" panose="02020603050405020304" pitchFamily="18" charset="0"/>
              </a:endParaRPr>
            </a:p>
          </p:txBody>
        </p:sp>
        <p:grpSp>
          <p:nvGrpSpPr>
            <p:cNvPr id="79879" name="Group 24"/>
            <p:cNvGrpSpPr>
              <a:grpSpLocks/>
            </p:cNvGrpSpPr>
            <p:nvPr/>
          </p:nvGrpSpPr>
          <p:grpSpPr bwMode="auto">
            <a:xfrm>
              <a:off x="4849813" y="4406705"/>
              <a:ext cx="3873500" cy="1038008"/>
              <a:chOff x="4849813" y="4406705"/>
              <a:chExt cx="3873500" cy="1038008"/>
            </a:xfrm>
          </p:grpSpPr>
          <p:sp>
            <p:nvSpPr>
              <p:cNvPr id="79880" name="Line 12"/>
              <p:cNvSpPr>
                <a:spLocks noChangeShapeType="1"/>
              </p:cNvSpPr>
              <p:nvPr/>
            </p:nvSpPr>
            <p:spPr bwMode="auto">
              <a:xfrm>
                <a:off x="6083300" y="4913012"/>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79881" name="Line 13"/>
              <p:cNvSpPr>
                <a:spLocks noChangeShapeType="1"/>
              </p:cNvSpPr>
              <p:nvPr/>
            </p:nvSpPr>
            <p:spPr bwMode="auto">
              <a:xfrm>
                <a:off x="6943725" y="4886030"/>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79882" name="Text Box 14"/>
              <p:cNvSpPr txBox="1">
                <a:spLocks noChangeArrowheads="1"/>
              </p:cNvSpPr>
              <p:nvPr/>
            </p:nvSpPr>
            <p:spPr bwMode="auto">
              <a:xfrm>
                <a:off x="5516563" y="4559073"/>
                <a:ext cx="355600" cy="457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CC0000"/>
                    </a:solidFill>
                    <a:latin typeface="Times New Roman" panose="02020603050405020304" pitchFamily="18" charset="0"/>
                  </a:rPr>
                  <a:t>=</a:t>
                </a:r>
              </a:p>
            </p:txBody>
          </p:sp>
          <p:sp>
            <p:nvSpPr>
              <p:cNvPr id="79883" name="AutoShape 15"/>
              <p:cNvSpPr>
                <a:spLocks noChangeArrowheads="1"/>
              </p:cNvSpPr>
              <p:nvPr/>
            </p:nvSpPr>
            <p:spPr bwMode="auto">
              <a:xfrm>
                <a:off x="5949950" y="4486064"/>
                <a:ext cx="804863"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79884" name="AutoShape 16"/>
              <p:cNvSpPr>
                <a:spLocks noChangeArrowheads="1"/>
              </p:cNvSpPr>
              <p:nvPr/>
            </p:nvSpPr>
            <p:spPr bwMode="auto">
              <a:xfrm>
                <a:off x="6797675" y="4489238"/>
                <a:ext cx="574675"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79885" name="AutoShape 17"/>
              <p:cNvSpPr>
                <a:spLocks noChangeArrowheads="1"/>
              </p:cNvSpPr>
              <p:nvPr/>
            </p:nvSpPr>
            <p:spPr bwMode="auto">
              <a:xfrm>
                <a:off x="7699375" y="4444797"/>
                <a:ext cx="1023938"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79886" name="Text Box 18"/>
              <p:cNvSpPr txBox="1">
                <a:spLocks noChangeArrowheads="1"/>
              </p:cNvSpPr>
              <p:nvPr/>
            </p:nvSpPr>
            <p:spPr bwMode="auto">
              <a:xfrm>
                <a:off x="7359650" y="4625734"/>
                <a:ext cx="355600" cy="457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rgbClr val="CC0000"/>
                    </a:solidFill>
                    <a:latin typeface="Times New Roman" panose="02020603050405020304" pitchFamily="18" charset="0"/>
                  </a:rPr>
                  <a:t>+</a:t>
                </a:r>
              </a:p>
            </p:txBody>
          </p:sp>
          <p:sp>
            <p:nvSpPr>
              <p:cNvPr id="79887" name="Text Box 19"/>
              <p:cNvSpPr txBox="1">
                <a:spLocks noChangeArrowheads="1"/>
              </p:cNvSpPr>
              <p:nvPr/>
            </p:nvSpPr>
            <p:spPr bwMode="auto">
              <a:xfrm>
                <a:off x="4849813" y="4406705"/>
                <a:ext cx="615950" cy="9459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solidFill>
                      <a:srgbClr val="CC0000"/>
                    </a:solidFill>
                    <a:latin typeface="Times New Roman" panose="02020603050405020304" pitchFamily="18" charset="0"/>
                  </a:rPr>
                  <a:t>1</a:t>
                </a:r>
              </a:p>
              <a:p>
                <a:pPr eaLnBrk="1" hangingPunct="1">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0</a:t>
                </a:r>
                <a:endParaRPr lang="en-US" altLang="en-US" sz="2800">
                  <a:solidFill>
                    <a:srgbClr val="CC0000"/>
                  </a:solidFill>
                  <a:latin typeface="Times New Roman" panose="02020603050405020304" pitchFamily="18" charset="0"/>
                </a:endParaRPr>
              </a:p>
            </p:txBody>
          </p:sp>
          <p:sp>
            <p:nvSpPr>
              <p:cNvPr id="79888" name="Line 20"/>
              <p:cNvSpPr>
                <a:spLocks noChangeShapeType="1"/>
              </p:cNvSpPr>
              <p:nvPr/>
            </p:nvSpPr>
            <p:spPr bwMode="auto">
              <a:xfrm>
                <a:off x="4895850" y="4886030"/>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79889" name="Line 37"/>
              <p:cNvSpPr>
                <a:spLocks noChangeShapeType="1"/>
              </p:cNvSpPr>
              <p:nvPr/>
            </p:nvSpPr>
            <p:spPr bwMode="auto">
              <a:xfrm>
                <a:off x="7850188" y="4886030"/>
                <a:ext cx="412750"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title" idx="4294967295"/>
          </p:nvPr>
        </p:nvSpPr>
        <p:spPr>
          <a:xfrm>
            <a:off x="609600" y="76200"/>
            <a:ext cx="7772400" cy="609600"/>
          </a:xfrm>
          <a:noFill/>
        </p:spPr>
        <p:txBody>
          <a:bodyPr/>
          <a:lstStyle/>
          <a:p>
            <a:pPr eaLnBrk="1" hangingPunct="1"/>
            <a:r>
              <a:rPr lang="en-US" altLang="en-US" sz="3200">
                <a:solidFill>
                  <a:srgbClr val="C00000"/>
                </a:solidFill>
              </a:rPr>
              <a:t>Competitive Inhibition</a:t>
            </a:r>
          </a:p>
        </p:txBody>
      </p:sp>
      <p:pic>
        <p:nvPicPr>
          <p:cNvPr id="81923"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b="8044"/>
          <a:stretch>
            <a:fillRect/>
          </a:stretch>
        </p:blipFill>
        <p:spPr bwMode="auto">
          <a:xfrm>
            <a:off x="87313" y="996950"/>
            <a:ext cx="5130800" cy="5708650"/>
          </a:xfrm>
          <a:prstGeom prst="rect">
            <a:avLst/>
          </a:prstGeom>
          <a:noFill/>
          <a:ln>
            <a:noFill/>
          </a:ln>
          <a:effectLst/>
          <a:extLst>
            <a:ext uri="{909E8E84-426E-40DD-AFC4-6F175D3DCCD1}">
              <a14:hiddenFill xmlns:a14="http://schemas.microsoft.com/office/drawing/2010/main" xmlns="">
                <a:blipFill dpi="0" rotWithShape="0">
                  <a:blip/>
                  <a:srcRect b="8044"/>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81924" name="TextBox 1"/>
          <p:cNvSpPr txBox="1">
            <a:spLocks noChangeArrowheads="1"/>
          </p:cNvSpPr>
          <p:nvPr/>
        </p:nvSpPr>
        <p:spPr bwMode="auto">
          <a:xfrm>
            <a:off x="5802313" y="2209800"/>
            <a:ext cx="23510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a:t>(y = mx + c)</a:t>
            </a:r>
          </a:p>
        </p:txBody>
      </p:sp>
      <p:sp>
        <p:nvSpPr>
          <p:cNvPr id="4" name="Rectangle 3"/>
          <p:cNvSpPr/>
          <p:nvPr/>
        </p:nvSpPr>
        <p:spPr>
          <a:xfrm>
            <a:off x="92075" y="1744663"/>
            <a:ext cx="5165725" cy="5037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nvGrpSpPr>
          <p:cNvPr id="81926" name="Group 2"/>
          <p:cNvGrpSpPr>
            <a:grpSpLocks/>
          </p:cNvGrpSpPr>
          <p:nvPr/>
        </p:nvGrpSpPr>
        <p:grpSpPr bwMode="auto">
          <a:xfrm>
            <a:off x="5041900" y="1012825"/>
            <a:ext cx="3873500" cy="1501775"/>
            <a:chOff x="4849813" y="4351155"/>
            <a:chExt cx="3873500" cy="1501461"/>
          </a:xfrm>
        </p:grpSpPr>
        <p:sp>
          <p:nvSpPr>
            <p:cNvPr id="81928" name="Text Box 11"/>
            <p:cNvSpPr txBox="1">
              <a:spLocks noChangeArrowheads="1"/>
            </p:cNvSpPr>
            <p:nvPr/>
          </p:nvSpPr>
          <p:spPr bwMode="auto">
            <a:xfrm>
              <a:off x="5949950" y="4351155"/>
              <a:ext cx="2763838" cy="1501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K</a:t>
              </a:r>
              <a:r>
                <a:rPr lang="en-US" altLang="en-US" sz="2800" baseline="-25000">
                  <a:solidFill>
                    <a:srgbClr val="CC0000"/>
                  </a:solidFill>
                  <a:latin typeface="Times New Roman" panose="02020603050405020304" pitchFamily="18" charset="0"/>
                </a:rPr>
                <a:t>m</a:t>
              </a:r>
              <a:r>
                <a:rPr lang="en-US" altLang="en-US" sz="2800">
                  <a:solidFill>
                    <a:srgbClr val="CC0000"/>
                  </a:solidFill>
                  <a:latin typeface="Times New Roman" panose="02020603050405020304" pitchFamily="18" charset="0"/>
                </a:rPr>
                <a:t>      1         1</a:t>
              </a:r>
            </a:p>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max</a:t>
              </a:r>
              <a:r>
                <a:rPr lang="en-US" altLang="en-US" sz="2800">
                  <a:solidFill>
                    <a:srgbClr val="CC0000"/>
                  </a:solidFill>
                  <a:latin typeface="Times New Roman" panose="02020603050405020304" pitchFamily="18" charset="0"/>
                </a:rPr>
                <a:t>  [S]       V</a:t>
              </a:r>
              <a:r>
                <a:rPr lang="en-US" altLang="en-US" sz="2800" baseline="-25000">
                  <a:solidFill>
                    <a:srgbClr val="CC0000"/>
                  </a:solidFill>
                  <a:latin typeface="Times New Roman" panose="02020603050405020304" pitchFamily="18" charset="0"/>
                </a:rPr>
                <a:t>max</a:t>
              </a:r>
              <a:endParaRPr lang="en-US" altLang="en-US" sz="2800">
                <a:solidFill>
                  <a:srgbClr val="CC0000"/>
                </a:solidFill>
                <a:latin typeface="Times New Roman" panose="02020603050405020304" pitchFamily="18" charset="0"/>
              </a:endParaRPr>
            </a:p>
            <a:p>
              <a:pPr eaLnBrk="1" hangingPunct="1">
                <a:lnSpc>
                  <a:spcPct val="110000"/>
                </a:lnSpc>
                <a:spcBef>
                  <a:spcPct val="0"/>
                </a:spcBef>
                <a:buFontTx/>
                <a:buNone/>
              </a:pPr>
              <a:endParaRPr lang="en-US" altLang="en-US" sz="2800">
                <a:solidFill>
                  <a:srgbClr val="CC0000"/>
                </a:solidFill>
                <a:latin typeface="Times New Roman" panose="02020603050405020304" pitchFamily="18" charset="0"/>
              </a:endParaRPr>
            </a:p>
          </p:txBody>
        </p:sp>
        <p:grpSp>
          <p:nvGrpSpPr>
            <p:cNvPr id="81929" name="Group 1"/>
            <p:cNvGrpSpPr>
              <a:grpSpLocks/>
            </p:cNvGrpSpPr>
            <p:nvPr/>
          </p:nvGrpSpPr>
          <p:grpSpPr bwMode="auto">
            <a:xfrm>
              <a:off x="4849813" y="4406705"/>
              <a:ext cx="3873500" cy="1038008"/>
              <a:chOff x="4849813" y="4406705"/>
              <a:chExt cx="3873500" cy="1038008"/>
            </a:xfrm>
          </p:grpSpPr>
          <p:sp>
            <p:nvSpPr>
              <p:cNvPr id="81930" name="Line 12"/>
              <p:cNvSpPr>
                <a:spLocks noChangeShapeType="1"/>
              </p:cNvSpPr>
              <p:nvPr/>
            </p:nvSpPr>
            <p:spPr bwMode="auto">
              <a:xfrm>
                <a:off x="6083300" y="4913012"/>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81931" name="Line 13"/>
              <p:cNvSpPr>
                <a:spLocks noChangeShapeType="1"/>
              </p:cNvSpPr>
              <p:nvPr/>
            </p:nvSpPr>
            <p:spPr bwMode="auto">
              <a:xfrm>
                <a:off x="6943725" y="4886030"/>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81932" name="Text Box 14"/>
              <p:cNvSpPr txBox="1">
                <a:spLocks noChangeArrowheads="1"/>
              </p:cNvSpPr>
              <p:nvPr/>
            </p:nvSpPr>
            <p:spPr bwMode="auto">
              <a:xfrm>
                <a:off x="5516563" y="4559073"/>
                <a:ext cx="355600" cy="457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CC0000"/>
                    </a:solidFill>
                    <a:latin typeface="Times New Roman" panose="02020603050405020304" pitchFamily="18" charset="0"/>
                  </a:rPr>
                  <a:t>=</a:t>
                </a:r>
              </a:p>
            </p:txBody>
          </p:sp>
          <p:sp>
            <p:nvSpPr>
              <p:cNvPr id="81933" name="AutoShape 15"/>
              <p:cNvSpPr>
                <a:spLocks noChangeArrowheads="1"/>
              </p:cNvSpPr>
              <p:nvPr/>
            </p:nvSpPr>
            <p:spPr bwMode="auto">
              <a:xfrm>
                <a:off x="5949950" y="4486064"/>
                <a:ext cx="804863"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81934" name="AutoShape 16"/>
              <p:cNvSpPr>
                <a:spLocks noChangeArrowheads="1"/>
              </p:cNvSpPr>
              <p:nvPr/>
            </p:nvSpPr>
            <p:spPr bwMode="auto">
              <a:xfrm>
                <a:off x="6797675" y="4489238"/>
                <a:ext cx="574675"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81935" name="AutoShape 17"/>
              <p:cNvSpPr>
                <a:spLocks noChangeArrowheads="1"/>
              </p:cNvSpPr>
              <p:nvPr/>
            </p:nvSpPr>
            <p:spPr bwMode="auto">
              <a:xfrm>
                <a:off x="7699375" y="4444797"/>
                <a:ext cx="1023938"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81936" name="Text Box 18"/>
              <p:cNvSpPr txBox="1">
                <a:spLocks noChangeArrowheads="1"/>
              </p:cNvSpPr>
              <p:nvPr/>
            </p:nvSpPr>
            <p:spPr bwMode="auto">
              <a:xfrm>
                <a:off x="7359650" y="4625734"/>
                <a:ext cx="355600" cy="457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rgbClr val="CC0000"/>
                    </a:solidFill>
                    <a:latin typeface="Times New Roman" panose="02020603050405020304" pitchFamily="18" charset="0"/>
                  </a:rPr>
                  <a:t>+</a:t>
                </a:r>
              </a:p>
            </p:txBody>
          </p:sp>
          <p:sp>
            <p:nvSpPr>
              <p:cNvPr id="81937" name="Text Box 19"/>
              <p:cNvSpPr txBox="1">
                <a:spLocks noChangeArrowheads="1"/>
              </p:cNvSpPr>
              <p:nvPr/>
            </p:nvSpPr>
            <p:spPr bwMode="auto">
              <a:xfrm>
                <a:off x="4849813" y="4406705"/>
                <a:ext cx="615950" cy="9459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solidFill>
                      <a:srgbClr val="CC0000"/>
                    </a:solidFill>
                    <a:latin typeface="Times New Roman" panose="02020603050405020304" pitchFamily="18" charset="0"/>
                  </a:rPr>
                  <a:t>1</a:t>
                </a:r>
              </a:p>
              <a:p>
                <a:pPr eaLnBrk="1" hangingPunct="1">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0</a:t>
                </a:r>
                <a:endParaRPr lang="en-US" altLang="en-US" sz="2800">
                  <a:solidFill>
                    <a:srgbClr val="CC0000"/>
                  </a:solidFill>
                  <a:latin typeface="Times New Roman" panose="02020603050405020304" pitchFamily="18" charset="0"/>
                </a:endParaRPr>
              </a:p>
            </p:txBody>
          </p:sp>
          <p:sp>
            <p:nvSpPr>
              <p:cNvPr id="81938" name="Line 20"/>
              <p:cNvSpPr>
                <a:spLocks noChangeShapeType="1"/>
              </p:cNvSpPr>
              <p:nvPr/>
            </p:nvSpPr>
            <p:spPr bwMode="auto">
              <a:xfrm>
                <a:off x="4895850" y="4886030"/>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81939" name="Line 37"/>
              <p:cNvSpPr>
                <a:spLocks noChangeShapeType="1"/>
              </p:cNvSpPr>
              <p:nvPr/>
            </p:nvSpPr>
            <p:spPr bwMode="auto">
              <a:xfrm>
                <a:off x="7850188" y="4886030"/>
                <a:ext cx="412750"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grpSp>
      </p:grpSp>
      <p:sp>
        <p:nvSpPr>
          <p:cNvPr id="81927" name="TextBox 5"/>
          <p:cNvSpPr txBox="1">
            <a:spLocks noChangeArrowheads="1"/>
          </p:cNvSpPr>
          <p:nvPr/>
        </p:nvSpPr>
        <p:spPr bwMode="auto">
          <a:xfrm>
            <a:off x="6064250" y="4191000"/>
            <a:ext cx="239077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l-GR" altLang="en-US"/>
              <a:t>α</a:t>
            </a:r>
            <a:r>
              <a:rPr lang="en-CA" altLang="en-US"/>
              <a:t> = 1 + [I]/K</a:t>
            </a:r>
            <a:r>
              <a:rPr lang="en-CA" altLang="en-US" baseline="-25000"/>
              <a:t>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609600" y="304800"/>
            <a:ext cx="7772400" cy="685800"/>
          </a:xfrm>
        </p:spPr>
        <p:txBody>
          <a:bodyPr/>
          <a:lstStyle/>
          <a:p>
            <a:pPr eaLnBrk="1" hangingPunct="1"/>
            <a:r>
              <a:rPr lang="en-US" altLang="en-US" sz="3200" dirty="0">
                <a:solidFill>
                  <a:srgbClr val="C00000"/>
                </a:solidFill>
              </a:rPr>
              <a:t>Competitive Inhibition: examples</a:t>
            </a:r>
          </a:p>
        </p:txBody>
      </p:sp>
      <p:pic>
        <p:nvPicPr>
          <p:cNvPr id="839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81200" y="990600"/>
            <a:ext cx="4495800" cy="214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124200" y="3200400"/>
            <a:ext cx="889000" cy="140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3"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038600" y="3657600"/>
            <a:ext cx="2327275" cy="47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4" name="Text Box 6"/>
          <p:cNvSpPr txBox="1">
            <a:spLocks noChangeArrowheads="1"/>
          </p:cNvSpPr>
          <p:nvPr/>
        </p:nvSpPr>
        <p:spPr bwMode="auto">
          <a:xfrm>
            <a:off x="6705600" y="3657600"/>
            <a:ext cx="1714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a:latin typeface="Times" panose="02020603050405020304" pitchFamily="18" charset="0"/>
              </a:rPr>
              <a:t>No Reaction</a:t>
            </a:r>
          </a:p>
        </p:txBody>
      </p:sp>
      <p:sp>
        <p:nvSpPr>
          <p:cNvPr id="13319" name="Rectangle 7"/>
          <p:cNvSpPr>
            <a:spLocks noChangeArrowheads="1"/>
          </p:cNvSpPr>
          <p:nvPr/>
        </p:nvSpPr>
        <p:spPr bwMode="auto">
          <a:xfrm>
            <a:off x="762000" y="4724400"/>
            <a:ext cx="7848600"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buNone/>
            </a:pPr>
            <a:r>
              <a:rPr lang="en-US" altLang="en-US" sz="2000" dirty="0">
                <a:solidFill>
                  <a:srgbClr val="0000FF"/>
                </a:solidFill>
              </a:rPr>
              <a:t>2. Methanol poisoning is treated with ethanol: Methanol itself is only mildly toxic, but the liver enzyme </a:t>
            </a:r>
            <a:r>
              <a:rPr lang="en-US" altLang="en-US" sz="2000" b="1" i="1" dirty="0">
                <a:solidFill>
                  <a:srgbClr val="0000FF"/>
                </a:solidFill>
              </a:rPr>
              <a:t>alcohol </a:t>
            </a:r>
            <a:r>
              <a:rPr lang="en-US" altLang="en-US" sz="2000" b="1" i="1" dirty="0" err="1">
                <a:solidFill>
                  <a:srgbClr val="0000FF"/>
                </a:solidFill>
              </a:rPr>
              <a:t>dehydrogenase</a:t>
            </a:r>
            <a:r>
              <a:rPr lang="en-US" altLang="en-US" sz="2000" dirty="0">
                <a:solidFill>
                  <a:srgbClr val="0000FF"/>
                </a:solidFill>
              </a:rPr>
              <a:t>  converts methanol into highly toxic formaldehyde. Ethanol competes with methanol, thus, formaldehyde production is slowed and spread out over a longer period of time, lessening its effects on the body.</a:t>
            </a:r>
          </a:p>
        </p:txBody>
      </p:sp>
      <p:sp>
        <p:nvSpPr>
          <p:cNvPr id="8" name="TextBox 7"/>
          <p:cNvSpPr txBox="1"/>
          <p:nvPr/>
        </p:nvSpPr>
        <p:spPr>
          <a:xfrm>
            <a:off x="821334" y="1047690"/>
            <a:ext cx="397866" cy="400110"/>
          </a:xfrm>
          <a:prstGeom prst="rect">
            <a:avLst/>
          </a:prstGeom>
          <a:noFill/>
        </p:spPr>
        <p:txBody>
          <a:bodyPr wrap="none" rtlCol="0">
            <a:spAutoFit/>
          </a:bodyPr>
          <a:lstStyle/>
          <a:p>
            <a:r>
              <a:rPr lang="en-US" sz="2000" dirty="0">
                <a:solidFill>
                  <a:srgbClr val="0000FF"/>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animEffect transition="in" filter="blinds(horizontal)">
                                      <p:cBhvr>
                                        <p:cTn id="7"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ChangeArrowheads="1"/>
          </p:cNvSpPr>
          <p:nvPr/>
        </p:nvSpPr>
        <p:spPr bwMode="auto">
          <a:xfrm>
            <a:off x="609600" y="304800"/>
            <a:ext cx="77724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a:solidFill>
                  <a:srgbClr val="C00000"/>
                </a:solidFill>
              </a:rPr>
              <a:t>Uncompetitive Inhibition</a:t>
            </a:r>
          </a:p>
        </p:txBody>
      </p:sp>
      <p:sp>
        <p:nvSpPr>
          <p:cNvPr id="86019" name="Rectangle 4"/>
          <p:cNvSpPr>
            <a:spLocks noChangeArrowheads="1"/>
          </p:cNvSpPr>
          <p:nvPr/>
        </p:nvSpPr>
        <p:spPr bwMode="auto">
          <a:xfrm>
            <a:off x="381000" y="1143000"/>
            <a:ext cx="86106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i="1"/>
              <a:t>Uncompetitive inhibitors</a:t>
            </a:r>
            <a:r>
              <a:rPr lang="en-US" altLang="en-US" sz="2000"/>
              <a:t> bind at a site distinct from the substrate active site and bind only to the ES complex</a:t>
            </a:r>
          </a:p>
        </p:txBody>
      </p:sp>
      <p:pic>
        <p:nvPicPr>
          <p:cNvPr id="86020"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t="11470" b="6879"/>
          <a:stretch>
            <a:fillRect/>
          </a:stretch>
        </p:blipFill>
        <p:spPr bwMode="auto">
          <a:xfrm>
            <a:off x="1050925" y="1895475"/>
            <a:ext cx="7042150" cy="4535488"/>
          </a:xfrm>
          <a:prstGeom prst="rect">
            <a:avLst/>
          </a:prstGeom>
          <a:noFill/>
          <a:ln>
            <a:noFill/>
          </a:ln>
          <a:effectLst/>
          <a:extLst>
            <a:ext uri="{909E8E84-426E-40DD-AFC4-6F175D3DCCD1}">
              <a14:hiddenFill xmlns:a14="http://schemas.microsoft.com/office/drawing/2010/main" xmlns="">
                <a:blipFill dpi="0" rotWithShape="0">
                  <a:blip/>
                  <a:srcRect t="11470" b="6879"/>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b="8044"/>
          <a:stretch>
            <a:fillRect/>
          </a:stretch>
        </p:blipFill>
        <p:spPr bwMode="auto">
          <a:xfrm>
            <a:off x="0" y="1149350"/>
            <a:ext cx="5495925" cy="5708650"/>
          </a:xfrm>
          <a:prstGeom prst="rect">
            <a:avLst/>
          </a:prstGeom>
          <a:noFill/>
          <a:ln>
            <a:noFill/>
          </a:ln>
          <a:effectLst/>
          <a:extLst>
            <a:ext uri="{909E8E84-426E-40DD-AFC4-6F175D3DCCD1}">
              <a14:hiddenFill xmlns:a14="http://schemas.microsoft.com/office/drawing/2010/main" xmlns="">
                <a:blipFill dpi="0" rotWithShape="0">
                  <a:blip/>
                  <a:srcRect b="8044"/>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88067" name="Rectangle 3"/>
          <p:cNvSpPr>
            <a:spLocks noChangeArrowheads="1"/>
          </p:cNvSpPr>
          <p:nvPr/>
        </p:nvSpPr>
        <p:spPr bwMode="auto">
          <a:xfrm>
            <a:off x="609600" y="152400"/>
            <a:ext cx="77724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a:solidFill>
                  <a:srgbClr val="C00000"/>
                </a:solidFill>
              </a:rPr>
              <a:t>Uncompetitive Inhibition</a:t>
            </a:r>
          </a:p>
        </p:txBody>
      </p:sp>
      <p:sp>
        <p:nvSpPr>
          <p:cNvPr id="88068" name="TextBox 1"/>
          <p:cNvSpPr txBox="1">
            <a:spLocks noChangeArrowheads="1"/>
          </p:cNvSpPr>
          <p:nvPr/>
        </p:nvSpPr>
        <p:spPr bwMode="auto">
          <a:xfrm>
            <a:off x="5802313" y="2209800"/>
            <a:ext cx="23510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a:t>(y = mx + c)</a:t>
            </a:r>
          </a:p>
        </p:txBody>
      </p:sp>
      <p:sp>
        <p:nvSpPr>
          <p:cNvPr id="88069" name="TextBox 17"/>
          <p:cNvSpPr txBox="1">
            <a:spLocks noChangeArrowheads="1"/>
          </p:cNvSpPr>
          <p:nvPr/>
        </p:nvSpPr>
        <p:spPr bwMode="auto">
          <a:xfrm>
            <a:off x="5708650" y="4191000"/>
            <a:ext cx="274637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l-GR" altLang="en-US"/>
              <a:t>α</a:t>
            </a:r>
            <a:r>
              <a:rPr lang="en-CA" altLang="en-US"/>
              <a:t>’ = 1 + [I]/K’</a:t>
            </a:r>
            <a:r>
              <a:rPr lang="en-CA" altLang="en-US" baseline="-25000"/>
              <a:t>i</a:t>
            </a:r>
          </a:p>
        </p:txBody>
      </p:sp>
      <p:sp>
        <p:nvSpPr>
          <p:cNvPr id="20" name="Rectangle 19"/>
          <p:cNvSpPr/>
          <p:nvPr/>
        </p:nvSpPr>
        <p:spPr>
          <a:xfrm>
            <a:off x="92075" y="1935163"/>
            <a:ext cx="5481638" cy="4922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nvGrpSpPr>
          <p:cNvPr id="88071" name="Group 4"/>
          <p:cNvGrpSpPr>
            <a:grpSpLocks/>
          </p:cNvGrpSpPr>
          <p:nvPr/>
        </p:nvGrpSpPr>
        <p:grpSpPr bwMode="auto">
          <a:xfrm>
            <a:off x="5041900" y="1012825"/>
            <a:ext cx="3873500" cy="1501775"/>
            <a:chOff x="4849813" y="4351155"/>
            <a:chExt cx="3873500" cy="1501461"/>
          </a:xfrm>
        </p:grpSpPr>
        <p:sp>
          <p:nvSpPr>
            <p:cNvPr id="88072" name="Text Box 11"/>
            <p:cNvSpPr txBox="1">
              <a:spLocks noChangeArrowheads="1"/>
            </p:cNvSpPr>
            <p:nvPr/>
          </p:nvSpPr>
          <p:spPr bwMode="auto">
            <a:xfrm>
              <a:off x="5949950" y="4351155"/>
              <a:ext cx="2763838" cy="1501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K</a:t>
              </a:r>
              <a:r>
                <a:rPr lang="en-US" altLang="en-US" sz="2800" baseline="-25000">
                  <a:solidFill>
                    <a:srgbClr val="CC0000"/>
                  </a:solidFill>
                  <a:latin typeface="Times New Roman" panose="02020603050405020304" pitchFamily="18" charset="0"/>
                </a:rPr>
                <a:t>m</a:t>
              </a:r>
              <a:r>
                <a:rPr lang="en-US" altLang="en-US" sz="2800">
                  <a:solidFill>
                    <a:srgbClr val="CC0000"/>
                  </a:solidFill>
                  <a:latin typeface="Times New Roman" panose="02020603050405020304" pitchFamily="18" charset="0"/>
                </a:rPr>
                <a:t>      1         1</a:t>
              </a:r>
            </a:p>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max</a:t>
              </a:r>
              <a:r>
                <a:rPr lang="en-US" altLang="en-US" sz="2800">
                  <a:solidFill>
                    <a:srgbClr val="CC0000"/>
                  </a:solidFill>
                  <a:latin typeface="Times New Roman" panose="02020603050405020304" pitchFamily="18" charset="0"/>
                </a:rPr>
                <a:t>  [S]       V</a:t>
              </a:r>
              <a:r>
                <a:rPr lang="en-US" altLang="en-US" sz="2800" baseline="-25000">
                  <a:solidFill>
                    <a:srgbClr val="CC0000"/>
                  </a:solidFill>
                  <a:latin typeface="Times New Roman" panose="02020603050405020304" pitchFamily="18" charset="0"/>
                </a:rPr>
                <a:t>max</a:t>
              </a:r>
              <a:endParaRPr lang="en-US" altLang="en-US" sz="2800">
                <a:solidFill>
                  <a:srgbClr val="CC0000"/>
                </a:solidFill>
                <a:latin typeface="Times New Roman" panose="02020603050405020304" pitchFamily="18" charset="0"/>
              </a:endParaRPr>
            </a:p>
            <a:p>
              <a:pPr eaLnBrk="1" hangingPunct="1">
                <a:lnSpc>
                  <a:spcPct val="110000"/>
                </a:lnSpc>
                <a:spcBef>
                  <a:spcPct val="0"/>
                </a:spcBef>
                <a:buFontTx/>
                <a:buNone/>
              </a:pPr>
              <a:endParaRPr lang="en-US" altLang="en-US" sz="2800">
                <a:solidFill>
                  <a:srgbClr val="CC0000"/>
                </a:solidFill>
                <a:latin typeface="Times New Roman" panose="02020603050405020304" pitchFamily="18" charset="0"/>
              </a:endParaRPr>
            </a:p>
          </p:txBody>
        </p:sp>
        <p:grpSp>
          <p:nvGrpSpPr>
            <p:cNvPr id="88073" name="Group 6"/>
            <p:cNvGrpSpPr>
              <a:grpSpLocks/>
            </p:cNvGrpSpPr>
            <p:nvPr/>
          </p:nvGrpSpPr>
          <p:grpSpPr bwMode="auto">
            <a:xfrm>
              <a:off x="4849813" y="4406705"/>
              <a:ext cx="3873500" cy="1038008"/>
              <a:chOff x="4849813" y="4406705"/>
              <a:chExt cx="3873500" cy="1038008"/>
            </a:xfrm>
          </p:grpSpPr>
          <p:sp>
            <p:nvSpPr>
              <p:cNvPr id="88074" name="Line 12"/>
              <p:cNvSpPr>
                <a:spLocks noChangeShapeType="1"/>
              </p:cNvSpPr>
              <p:nvPr/>
            </p:nvSpPr>
            <p:spPr bwMode="auto">
              <a:xfrm>
                <a:off x="6083300" y="4913012"/>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88075" name="Line 13"/>
              <p:cNvSpPr>
                <a:spLocks noChangeShapeType="1"/>
              </p:cNvSpPr>
              <p:nvPr/>
            </p:nvSpPr>
            <p:spPr bwMode="auto">
              <a:xfrm>
                <a:off x="6943725" y="4886030"/>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88076" name="Text Box 14"/>
              <p:cNvSpPr txBox="1">
                <a:spLocks noChangeArrowheads="1"/>
              </p:cNvSpPr>
              <p:nvPr/>
            </p:nvSpPr>
            <p:spPr bwMode="auto">
              <a:xfrm>
                <a:off x="5516563" y="4559073"/>
                <a:ext cx="355600" cy="457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CC0000"/>
                    </a:solidFill>
                    <a:latin typeface="Times New Roman" panose="02020603050405020304" pitchFamily="18" charset="0"/>
                  </a:rPr>
                  <a:t>=</a:t>
                </a:r>
              </a:p>
            </p:txBody>
          </p:sp>
          <p:sp>
            <p:nvSpPr>
              <p:cNvPr id="88077" name="AutoShape 15"/>
              <p:cNvSpPr>
                <a:spLocks noChangeArrowheads="1"/>
              </p:cNvSpPr>
              <p:nvPr/>
            </p:nvSpPr>
            <p:spPr bwMode="auto">
              <a:xfrm>
                <a:off x="5949950" y="4486064"/>
                <a:ext cx="804863"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88078" name="AutoShape 16"/>
              <p:cNvSpPr>
                <a:spLocks noChangeArrowheads="1"/>
              </p:cNvSpPr>
              <p:nvPr/>
            </p:nvSpPr>
            <p:spPr bwMode="auto">
              <a:xfrm>
                <a:off x="6797675" y="4489238"/>
                <a:ext cx="574675"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88079" name="AutoShape 17"/>
              <p:cNvSpPr>
                <a:spLocks noChangeArrowheads="1"/>
              </p:cNvSpPr>
              <p:nvPr/>
            </p:nvSpPr>
            <p:spPr bwMode="auto">
              <a:xfrm>
                <a:off x="7699375" y="4444797"/>
                <a:ext cx="1023938"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88080" name="Text Box 18"/>
              <p:cNvSpPr txBox="1">
                <a:spLocks noChangeArrowheads="1"/>
              </p:cNvSpPr>
              <p:nvPr/>
            </p:nvSpPr>
            <p:spPr bwMode="auto">
              <a:xfrm>
                <a:off x="7359650" y="4625734"/>
                <a:ext cx="355600" cy="457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rgbClr val="CC0000"/>
                    </a:solidFill>
                    <a:latin typeface="Times New Roman" panose="02020603050405020304" pitchFamily="18" charset="0"/>
                  </a:rPr>
                  <a:t>+</a:t>
                </a:r>
              </a:p>
            </p:txBody>
          </p:sp>
          <p:sp>
            <p:nvSpPr>
              <p:cNvPr id="88081" name="Text Box 19"/>
              <p:cNvSpPr txBox="1">
                <a:spLocks noChangeArrowheads="1"/>
              </p:cNvSpPr>
              <p:nvPr/>
            </p:nvSpPr>
            <p:spPr bwMode="auto">
              <a:xfrm>
                <a:off x="4849813" y="4406705"/>
                <a:ext cx="615950" cy="9459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solidFill>
                      <a:srgbClr val="CC0000"/>
                    </a:solidFill>
                    <a:latin typeface="Times New Roman" panose="02020603050405020304" pitchFamily="18" charset="0"/>
                  </a:rPr>
                  <a:t>1</a:t>
                </a:r>
              </a:p>
              <a:p>
                <a:pPr eaLnBrk="1" hangingPunct="1">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0</a:t>
                </a:r>
                <a:endParaRPr lang="en-US" altLang="en-US" sz="2800">
                  <a:solidFill>
                    <a:srgbClr val="CC0000"/>
                  </a:solidFill>
                  <a:latin typeface="Times New Roman" panose="02020603050405020304" pitchFamily="18" charset="0"/>
                </a:endParaRPr>
              </a:p>
            </p:txBody>
          </p:sp>
          <p:sp>
            <p:nvSpPr>
              <p:cNvPr id="88082" name="Line 20"/>
              <p:cNvSpPr>
                <a:spLocks noChangeShapeType="1"/>
              </p:cNvSpPr>
              <p:nvPr/>
            </p:nvSpPr>
            <p:spPr bwMode="auto">
              <a:xfrm>
                <a:off x="4895850" y="4886030"/>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88083" name="Line 37"/>
              <p:cNvSpPr>
                <a:spLocks noChangeShapeType="1"/>
              </p:cNvSpPr>
              <p:nvPr/>
            </p:nvSpPr>
            <p:spPr bwMode="auto">
              <a:xfrm>
                <a:off x="7850188" y="4886030"/>
                <a:ext cx="412750"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4294967295"/>
          </p:nvPr>
        </p:nvSpPr>
        <p:spPr>
          <a:xfrm>
            <a:off x="876300" y="914400"/>
            <a:ext cx="7391400" cy="609600"/>
          </a:xfrm>
        </p:spPr>
        <p:txBody>
          <a:bodyPr/>
          <a:lstStyle/>
          <a:p>
            <a:pPr marL="0" indent="0" eaLnBrk="1" hangingPunct="1">
              <a:lnSpc>
                <a:spcPct val="80000"/>
              </a:lnSpc>
              <a:buFontTx/>
              <a:buNone/>
              <a:defRPr/>
            </a:pPr>
            <a:r>
              <a:rPr lang="en-US" altLang="en-US" sz="2000" dirty="0"/>
              <a:t>Inhibitor can bind at a site distinct from the substrate active site to either E or ES.</a:t>
            </a:r>
          </a:p>
          <a:p>
            <a:pPr eaLnBrk="1" hangingPunct="1">
              <a:lnSpc>
                <a:spcPct val="80000"/>
              </a:lnSpc>
              <a:defRPr/>
            </a:pPr>
            <a:endParaRPr lang="en-US" altLang="en-US" sz="2000" dirty="0"/>
          </a:p>
        </p:txBody>
      </p:sp>
      <p:sp>
        <p:nvSpPr>
          <p:cNvPr id="90115" name="Rectangle 3"/>
          <p:cNvSpPr>
            <a:spLocks noChangeArrowheads="1"/>
          </p:cNvSpPr>
          <p:nvPr/>
        </p:nvSpPr>
        <p:spPr bwMode="auto">
          <a:xfrm>
            <a:off x="609600" y="152400"/>
            <a:ext cx="77724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dirty="0" smtClean="0">
                <a:solidFill>
                  <a:srgbClr val="C00000"/>
                </a:solidFill>
              </a:rPr>
              <a:t>Non-competitive </a:t>
            </a:r>
            <a:r>
              <a:rPr lang="en-US" altLang="en-US" dirty="0">
                <a:solidFill>
                  <a:srgbClr val="C00000"/>
                </a:solidFill>
              </a:rPr>
              <a:t>Inhibition</a:t>
            </a:r>
          </a:p>
        </p:txBody>
      </p:sp>
      <p:pic>
        <p:nvPicPr>
          <p:cNvPr id="90116"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t="12512" b="8894"/>
          <a:stretch>
            <a:fillRect/>
          </a:stretch>
        </p:blipFill>
        <p:spPr bwMode="auto">
          <a:xfrm>
            <a:off x="304800" y="1676400"/>
            <a:ext cx="8531225" cy="5105400"/>
          </a:xfrm>
          <a:prstGeom prst="rect">
            <a:avLst/>
          </a:prstGeom>
          <a:noFill/>
          <a:ln>
            <a:noFill/>
          </a:ln>
          <a:effectLst/>
          <a:extLst>
            <a:ext uri="{909E8E84-426E-40DD-AFC4-6F175D3DCCD1}">
              <a14:hiddenFill xmlns:a14="http://schemas.microsoft.com/office/drawing/2010/main" xmlns="">
                <a:blipFill dpi="0" rotWithShape="0">
                  <a:blip/>
                  <a:srcRect t="12512" b="8894"/>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 name="Rectangle 2"/>
          <p:cNvSpPr txBox="1">
            <a:spLocks noChangeArrowheads="1"/>
          </p:cNvSpPr>
          <p:nvPr/>
        </p:nvSpPr>
        <p:spPr bwMode="auto">
          <a:xfrm>
            <a:off x="76200" y="4876800"/>
            <a:ext cx="3810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en-US" altLang="en-US" sz="2400" kern="0" dirty="0"/>
              <a:t>V</a:t>
            </a:r>
            <a:r>
              <a:rPr lang="en-US" altLang="en-US" sz="2400" kern="0" baseline="-25000" dirty="0"/>
              <a:t>o</a:t>
            </a:r>
            <a:r>
              <a:rPr lang="en-US" altLang="en-US" sz="2400" kern="0" dirty="0"/>
              <a:t> </a:t>
            </a:r>
          </a:p>
          <a:p>
            <a:pPr marL="0" indent="0" eaLnBrk="1" hangingPunct="1">
              <a:buFontTx/>
              <a:buNone/>
              <a:defRPr/>
            </a:pPr>
            <a:r>
              <a:rPr lang="en-US" altLang="en-US" sz="2400" kern="0" dirty="0"/>
              <a:t>    = </a:t>
            </a:r>
            <a:r>
              <a:rPr lang="en-US" altLang="en-US" sz="2400" kern="0" dirty="0" err="1"/>
              <a:t>V</a:t>
            </a:r>
            <a:r>
              <a:rPr lang="en-US" altLang="en-US" sz="2400" kern="0" baseline="-25000" dirty="0" err="1"/>
              <a:t>max</a:t>
            </a:r>
            <a:r>
              <a:rPr lang="en-US" altLang="en-US" sz="2400" kern="0" dirty="0"/>
              <a:t>[S]/(</a:t>
            </a:r>
            <a:r>
              <a:rPr lang="en-US" altLang="en-US" sz="2400" kern="0" dirty="0">
                <a:sym typeface="Symbol" panose="05050102010706020507" pitchFamily="18" charset="2"/>
              </a:rPr>
              <a:t></a:t>
            </a:r>
            <a:r>
              <a:rPr lang="en-US" altLang="en-US" sz="2400" kern="0" dirty="0"/>
              <a:t>K</a:t>
            </a:r>
            <a:r>
              <a:rPr lang="en-US" altLang="en-US" sz="2400" kern="0" baseline="-25000" dirty="0"/>
              <a:t>M</a:t>
            </a:r>
            <a:r>
              <a:rPr lang="en-US" altLang="en-US" sz="2400" kern="0" dirty="0"/>
              <a:t> + </a:t>
            </a:r>
            <a:r>
              <a:rPr lang="en-US" altLang="en-US" sz="2400" kern="0" dirty="0">
                <a:sym typeface="Symbol" panose="05050102010706020507" pitchFamily="18" charset="2"/>
              </a:rPr>
              <a:t></a:t>
            </a:r>
            <a:r>
              <a:rPr lang="en-US" altLang="en-US" sz="2400" kern="0" dirty="0"/>
              <a:t>’[S])</a:t>
            </a:r>
          </a:p>
          <a:p>
            <a:pPr eaLnBrk="1" hangingPunct="1">
              <a:defRPr/>
            </a:pPr>
            <a:r>
              <a:rPr lang="en-US" altLang="en-US" sz="2400" kern="0" dirty="0" err="1"/>
              <a:t>V</a:t>
            </a:r>
            <a:r>
              <a:rPr lang="en-US" altLang="en-US" sz="2400" kern="0" baseline="-25000" dirty="0" err="1"/>
              <a:t>max</a:t>
            </a:r>
            <a:r>
              <a:rPr lang="en-US" altLang="en-US" sz="2400" kern="0" dirty="0"/>
              <a:t> decreases; K</a:t>
            </a:r>
            <a:r>
              <a:rPr lang="en-US" altLang="en-US" sz="2400" kern="0" baseline="-25000" dirty="0"/>
              <a:t>M</a:t>
            </a:r>
            <a:r>
              <a:rPr lang="en-US" altLang="en-US" sz="2400" kern="0" dirty="0"/>
              <a:t> can go up or down.</a:t>
            </a:r>
            <a:br>
              <a:rPr lang="en-US" altLang="en-US" sz="2400" kern="0" dirty="0"/>
            </a:br>
            <a:endParaRPr lang="en-US" altLang="en-US" sz="2400" kern="0" dirty="0"/>
          </a:p>
        </p:txBody>
      </p:sp>
      <p:sp>
        <p:nvSpPr>
          <p:cNvPr id="2" name="Rectangle 1"/>
          <p:cNvSpPr/>
          <p:nvPr/>
        </p:nvSpPr>
        <p:spPr>
          <a:xfrm>
            <a:off x="152400" y="2209800"/>
            <a:ext cx="8610600" cy="464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b="88530"/>
          <a:stretch>
            <a:fillRect/>
          </a:stretch>
        </p:blipFill>
        <p:spPr bwMode="auto">
          <a:xfrm>
            <a:off x="0" y="774700"/>
            <a:ext cx="5807075" cy="749300"/>
          </a:xfrm>
          <a:prstGeom prst="rect">
            <a:avLst/>
          </a:prstGeom>
          <a:noFill/>
          <a:ln>
            <a:noFill/>
          </a:ln>
          <a:effectLst/>
          <a:extLst>
            <a:ext uri="{909E8E84-426E-40DD-AFC4-6F175D3DCCD1}">
              <a14:hiddenFill xmlns:a14="http://schemas.microsoft.com/office/drawing/2010/main" xmlns="">
                <a:blipFill dpi="0" rotWithShape="0">
                  <a:blip/>
                  <a:srcRect b="6879"/>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92163" name="Rectangle 3"/>
          <p:cNvSpPr>
            <a:spLocks noChangeArrowheads="1"/>
          </p:cNvSpPr>
          <p:nvPr/>
        </p:nvSpPr>
        <p:spPr bwMode="auto">
          <a:xfrm>
            <a:off x="609600" y="152400"/>
            <a:ext cx="77724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a:solidFill>
                  <a:srgbClr val="C00000"/>
                </a:solidFill>
              </a:rPr>
              <a:t>Non-competitive Inhibition</a:t>
            </a:r>
          </a:p>
        </p:txBody>
      </p:sp>
      <p:sp>
        <p:nvSpPr>
          <p:cNvPr id="92164" name="TextBox 1"/>
          <p:cNvSpPr txBox="1">
            <a:spLocks noChangeArrowheads="1"/>
          </p:cNvSpPr>
          <p:nvPr/>
        </p:nvSpPr>
        <p:spPr bwMode="auto">
          <a:xfrm>
            <a:off x="5802313" y="2209800"/>
            <a:ext cx="23510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a:t>(y = mx + c)</a:t>
            </a:r>
          </a:p>
        </p:txBody>
      </p:sp>
      <p:grpSp>
        <p:nvGrpSpPr>
          <p:cNvPr id="92166" name="Group 4"/>
          <p:cNvGrpSpPr>
            <a:grpSpLocks/>
          </p:cNvGrpSpPr>
          <p:nvPr/>
        </p:nvGrpSpPr>
        <p:grpSpPr bwMode="auto">
          <a:xfrm>
            <a:off x="5041900" y="1012825"/>
            <a:ext cx="3873500" cy="1501775"/>
            <a:chOff x="4849813" y="4351155"/>
            <a:chExt cx="3873500" cy="1501461"/>
          </a:xfrm>
        </p:grpSpPr>
        <p:sp>
          <p:nvSpPr>
            <p:cNvPr id="92167" name="Text Box 11"/>
            <p:cNvSpPr txBox="1">
              <a:spLocks noChangeArrowheads="1"/>
            </p:cNvSpPr>
            <p:nvPr/>
          </p:nvSpPr>
          <p:spPr bwMode="auto">
            <a:xfrm>
              <a:off x="5949950" y="4351155"/>
              <a:ext cx="2763838" cy="1501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K</a:t>
              </a:r>
              <a:r>
                <a:rPr lang="en-US" altLang="en-US" sz="2800" baseline="-25000">
                  <a:solidFill>
                    <a:srgbClr val="CC0000"/>
                  </a:solidFill>
                  <a:latin typeface="Times New Roman" panose="02020603050405020304" pitchFamily="18" charset="0"/>
                </a:rPr>
                <a:t>m</a:t>
              </a:r>
              <a:r>
                <a:rPr lang="en-US" altLang="en-US" sz="2800">
                  <a:solidFill>
                    <a:srgbClr val="CC0000"/>
                  </a:solidFill>
                  <a:latin typeface="Times New Roman" panose="02020603050405020304" pitchFamily="18" charset="0"/>
                </a:rPr>
                <a:t>      1         1</a:t>
              </a:r>
            </a:p>
            <a:p>
              <a:pPr eaLnBrk="1" hangingPunct="1">
                <a:lnSpc>
                  <a:spcPct val="110000"/>
                </a:lnSpc>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max</a:t>
              </a:r>
              <a:r>
                <a:rPr lang="en-US" altLang="en-US" sz="2800">
                  <a:solidFill>
                    <a:srgbClr val="CC0000"/>
                  </a:solidFill>
                  <a:latin typeface="Times New Roman" panose="02020603050405020304" pitchFamily="18" charset="0"/>
                </a:rPr>
                <a:t>  [S]       V</a:t>
              </a:r>
              <a:r>
                <a:rPr lang="en-US" altLang="en-US" sz="2800" baseline="-25000">
                  <a:solidFill>
                    <a:srgbClr val="CC0000"/>
                  </a:solidFill>
                  <a:latin typeface="Times New Roman" panose="02020603050405020304" pitchFamily="18" charset="0"/>
                </a:rPr>
                <a:t>max</a:t>
              </a:r>
              <a:endParaRPr lang="en-US" altLang="en-US" sz="2800">
                <a:solidFill>
                  <a:srgbClr val="CC0000"/>
                </a:solidFill>
                <a:latin typeface="Times New Roman" panose="02020603050405020304" pitchFamily="18" charset="0"/>
              </a:endParaRPr>
            </a:p>
            <a:p>
              <a:pPr eaLnBrk="1" hangingPunct="1">
                <a:lnSpc>
                  <a:spcPct val="110000"/>
                </a:lnSpc>
                <a:spcBef>
                  <a:spcPct val="0"/>
                </a:spcBef>
                <a:buFontTx/>
                <a:buNone/>
              </a:pPr>
              <a:endParaRPr lang="en-US" altLang="en-US" sz="2800">
                <a:solidFill>
                  <a:srgbClr val="CC0000"/>
                </a:solidFill>
                <a:latin typeface="Times New Roman" panose="02020603050405020304" pitchFamily="18" charset="0"/>
              </a:endParaRPr>
            </a:p>
          </p:txBody>
        </p:sp>
        <p:grpSp>
          <p:nvGrpSpPr>
            <p:cNvPr id="92168" name="Group 6"/>
            <p:cNvGrpSpPr>
              <a:grpSpLocks/>
            </p:cNvGrpSpPr>
            <p:nvPr/>
          </p:nvGrpSpPr>
          <p:grpSpPr bwMode="auto">
            <a:xfrm>
              <a:off x="4849813" y="4406705"/>
              <a:ext cx="3873500" cy="1038008"/>
              <a:chOff x="4849813" y="4406705"/>
              <a:chExt cx="3873500" cy="1038008"/>
            </a:xfrm>
          </p:grpSpPr>
          <p:sp>
            <p:nvSpPr>
              <p:cNvPr id="92169" name="Line 12"/>
              <p:cNvSpPr>
                <a:spLocks noChangeShapeType="1"/>
              </p:cNvSpPr>
              <p:nvPr/>
            </p:nvSpPr>
            <p:spPr bwMode="auto">
              <a:xfrm>
                <a:off x="6083300" y="4913012"/>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92170" name="Line 13"/>
              <p:cNvSpPr>
                <a:spLocks noChangeShapeType="1"/>
              </p:cNvSpPr>
              <p:nvPr/>
            </p:nvSpPr>
            <p:spPr bwMode="auto">
              <a:xfrm>
                <a:off x="6943725" y="4886030"/>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92171" name="Text Box 14"/>
              <p:cNvSpPr txBox="1">
                <a:spLocks noChangeArrowheads="1"/>
              </p:cNvSpPr>
              <p:nvPr/>
            </p:nvSpPr>
            <p:spPr bwMode="auto">
              <a:xfrm>
                <a:off x="5516563" y="4559073"/>
                <a:ext cx="355600" cy="457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CC0000"/>
                    </a:solidFill>
                    <a:latin typeface="Times New Roman" panose="02020603050405020304" pitchFamily="18" charset="0"/>
                  </a:rPr>
                  <a:t>=</a:t>
                </a:r>
              </a:p>
            </p:txBody>
          </p:sp>
          <p:sp>
            <p:nvSpPr>
              <p:cNvPr id="92172" name="AutoShape 15"/>
              <p:cNvSpPr>
                <a:spLocks noChangeArrowheads="1"/>
              </p:cNvSpPr>
              <p:nvPr/>
            </p:nvSpPr>
            <p:spPr bwMode="auto">
              <a:xfrm>
                <a:off x="5949950" y="4486064"/>
                <a:ext cx="804863"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92173" name="AutoShape 16"/>
              <p:cNvSpPr>
                <a:spLocks noChangeArrowheads="1"/>
              </p:cNvSpPr>
              <p:nvPr/>
            </p:nvSpPr>
            <p:spPr bwMode="auto">
              <a:xfrm>
                <a:off x="6797675" y="4489238"/>
                <a:ext cx="574675"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92174" name="AutoShape 17"/>
              <p:cNvSpPr>
                <a:spLocks noChangeArrowheads="1"/>
              </p:cNvSpPr>
              <p:nvPr/>
            </p:nvSpPr>
            <p:spPr bwMode="auto">
              <a:xfrm>
                <a:off x="7699375" y="4444797"/>
                <a:ext cx="1023938" cy="955475"/>
              </a:xfrm>
              <a:prstGeom prst="bracketPair">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92175" name="Text Box 18"/>
              <p:cNvSpPr txBox="1">
                <a:spLocks noChangeArrowheads="1"/>
              </p:cNvSpPr>
              <p:nvPr/>
            </p:nvSpPr>
            <p:spPr bwMode="auto">
              <a:xfrm>
                <a:off x="7359650" y="4625734"/>
                <a:ext cx="355600" cy="457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rgbClr val="CC0000"/>
                    </a:solidFill>
                    <a:latin typeface="Times New Roman" panose="02020603050405020304" pitchFamily="18" charset="0"/>
                  </a:rPr>
                  <a:t>+</a:t>
                </a:r>
              </a:p>
            </p:txBody>
          </p:sp>
          <p:sp>
            <p:nvSpPr>
              <p:cNvPr id="92176" name="Text Box 19"/>
              <p:cNvSpPr txBox="1">
                <a:spLocks noChangeArrowheads="1"/>
              </p:cNvSpPr>
              <p:nvPr/>
            </p:nvSpPr>
            <p:spPr bwMode="auto">
              <a:xfrm>
                <a:off x="4849813" y="4406705"/>
                <a:ext cx="615950" cy="9459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solidFill>
                      <a:srgbClr val="CC0000"/>
                    </a:solidFill>
                    <a:latin typeface="Times New Roman" panose="02020603050405020304" pitchFamily="18" charset="0"/>
                  </a:rPr>
                  <a:t>1</a:t>
                </a:r>
              </a:p>
              <a:p>
                <a:pPr eaLnBrk="1" hangingPunct="1">
                  <a:spcBef>
                    <a:spcPct val="0"/>
                  </a:spcBef>
                  <a:buFontTx/>
                  <a:buNone/>
                </a:pPr>
                <a:r>
                  <a:rPr lang="en-US" altLang="en-US" sz="2800">
                    <a:solidFill>
                      <a:srgbClr val="CC0000"/>
                    </a:solidFill>
                    <a:latin typeface="Times New Roman" panose="02020603050405020304" pitchFamily="18" charset="0"/>
                  </a:rPr>
                  <a:t>V</a:t>
                </a:r>
                <a:r>
                  <a:rPr lang="en-US" altLang="en-US" sz="2800" baseline="-25000">
                    <a:solidFill>
                      <a:srgbClr val="CC0000"/>
                    </a:solidFill>
                    <a:latin typeface="Times New Roman" panose="02020603050405020304" pitchFamily="18" charset="0"/>
                  </a:rPr>
                  <a:t>0</a:t>
                </a:r>
                <a:endParaRPr lang="en-US" altLang="en-US" sz="2800">
                  <a:solidFill>
                    <a:srgbClr val="CC0000"/>
                  </a:solidFill>
                  <a:latin typeface="Times New Roman" panose="02020603050405020304" pitchFamily="18" charset="0"/>
                </a:endParaRPr>
              </a:p>
            </p:txBody>
          </p:sp>
          <p:sp>
            <p:nvSpPr>
              <p:cNvPr id="92177" name="Line 20"/>
              <p:cNvSpPr>
                <a:spLocks noChangeShapeType="1"/>
              </p:cNvSpPr>
              <p:nvPr/>
            </p:nvSpPr>
            <p:spPr bwMode="auto">
              <a:xfrm>
                <a:off x="4895850" y="4886030"/>
                <a:ext cx="328613"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92178" name="Line 37"/>
              <p:cNvSpPr>
                <a:spLocks noChangeShapeType="1"/>
              </p:cNvSpPr>
              <p:nvPr/>
            </p:nvSpPr>
            <p:spPr bwMode="auto">
              <a:xfrm>
                <a:off x="7850188" y="4886030"/>
                <a:ext cx="412750" cy="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GB"/>
              </a:p>
            </p:txBody>
          </p:sp>
        </p:grpSp>
      </p:grpSp>
      <p:pic>
        <p:nvPicPr>
          <p:cNvPr id="149506" name="Picture 2" descr="Image result for non-competitive inhibition lineweaver plot"/>
          <p:cNvPicPr>
            <a:picLocks noChangeAspect="1" noChangeArrowheads="1"/>
          </p:cNvPicPr>
          <p:nvPr/>
        </p:nvPicPr>
        <p:blipFill>
          <a:blip r:embed="rId4" cstate="print"/>
          <a:srcRect/>
          <a:stretch>
            <a:fillRect/>
          </a:stretch>
        </p:blipFill>
        <p:spPr bwMode="auto">
          <a:xfrm>
            <a:off x="0" y="2226196"/>
            <a:ext cx="5852160" cy="463180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1154113" y="152400"/>
            <a:ext cx="6835775" cy="817563"/>
          </a:xfrm>
        </p:spPr>
        <p:txBody>
          <a:bodyPr/>
          <a:lstStyle/>
          <a:p>
            <a:pPr eaLnBrk="1" hangingPunct="1"/>
            <a:r>
              <a:rPr lang="en-US" altLang="en-US" sz="3200">
                <a:solidFill>
                  <a:srgbClr val="C00000"/>
                </a:solidFill>
              </a:rPr>
              <a:t>Allosteric regulation of enzymes</a:t>
            </a:r>
          </a:p>
        </p:txBody>
      </p:sp>
      <p:sp>
        <p:nvSpPr>
          <p:cNvPr id="96259" name="Text Box 3"/>
          <p:cNvSpPr txBox="1">
            <a:spLocks noChangeArrowheads="1"/>
          </p:cNvSpPr>
          <p:nvPr/>
        </p:nvSpPr>
        <p:spPr bwMode="auto">
          <a:xfrm>
            <a:off x="266700" y="1358900"/>
            <a:ext cx="8610600" cy="433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441325">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dirty="0"/>
              <a:t>A </a:t>
            </a:r>
            <a:r>
              <a:rPr lang="en-US" altLang="en-US" sz="2400" u="sng" dirty="0"/>
              <a:t>small molecule</a:t>
            </a:r>
            <a:r>
              <a:rPr lang="en-US" altLang="en-US" sz="2400" dirty="0"/>
              <a:t> that can bind an enzyme and act as an</a:t>
            </a:r>
            <a:r>
              <a:rPr lang="en-US" altLang="en-US" sz="2400" i="1" dirty="0"/>
              <a:t> </a:t>
            </a:r>
            <a:r>
              <a:rPr lang="en-US" altLang="en-US" sz="2400" i="1" u="sng" dirty="0"/>
              <a:t>effector</a:t>
            </a:r>
            <a:r>
              <a:rPr lang="en-US" altLang="en-US" sz="2400" dirty="0"/>
              <a:t> or </a:t>
            </a:r>
            <a:r>
              <a:rPr lang="en-US" altLang="en-US" sz="2400" i="1" u="sng" dirty="0"/>
              <a:t>regulator</a:t>
            </a:r>
            <a:r>
              <a:rPr lang="en-US" altLang="en-US" sz="2400" dirty="0"/>
              <a:t> to </a:t>
            </a:r>
            <a:r>
              <a:rPr lang="en-US" altLang="en-US" sz="2400" i="1" u="sng" dirty="0"/>
              <a:t>activate</a:t>
            </a:r>
            <a:r>
              <a:rPr lang="en-US" altLang="en-US" sz="2400" i="1" dirty="0"/>
              <a:t> or </a:t>
            </a:r>
            <a:r>
              <a:rPr lang="en-US" altLang="en-US" sz="2400" i="1" u="sng" dirty="0"/>
              <a:t>inactivate</a:t>
            </a:r>
            <a:r>
              <a:rPr lang="en-US" altLang="en-US" sz="2400" dirty="0"/>
              <a:t> its function.</a:t>
            </a:r>
          </a:p>
          <a:p>
            <a:pPr eaLnBrk="1" hangingPunct="1">
              <a:spcBef>
                <a:spcPct val="50000"/>
              </a:spcBef>
              <a:buFontTx/>
              <a:buNone/>
            </a:pPr>
            <a:r>
              <a:rPr lang="en-US" altLang="en-US" sz="2400" dirty="0"/>
              <a:t>In such case, the protein is said to be under </a:t>
            </a:r>
            <a:r>
              <a:rPr lang="en-US" altLang="en-US" sz="2400" dirty="0">
                <a:solidFill>
                  <a:schemeClr val="accent2"/>
                </a:solidFill>
              </a:rPr>
              <a:t>allosteric</a:t>
            </a:r>
            <a:r>
              <a:rPr lang="en-US" altLang="en-US" sz="2400" dirty="0"/>
              <a:t> control. If the binding of the small molecule (ligand) is distant from the protein’s active site and regulation is a result of a </a:t>
            </a:r>
            <a:r>
              <a:rPr lang="en-US" altLang="en-US" sz="2400" i="1" dirty="0"/>
              <a:t>conformational change</a:t>
            </a:r>
            <a:r>
              <a:rPr lang="en-US" altLang="en-US" sz="2400" dirty="0"/>
              <a:t> in the protein when the ligand is bound, the regulation is called </a:t>
            </a:r>
            <a:r>
              <a:rPr lang="en-US" altLang="en-US" sz="2400" b="1" u="sng" dirty="0"/>
              <a:t>allosteric regulation</a:t>
            </a:r>
            <a:r>
              <a:rPr lang="en-US" altLang="en-US" sz="2400" dirty="0"/>
              <a:t>.</a:t>
            </a:r>
          </a:p>
          <a:p>
            <a:pPr eaLnBrk="1" hangingPunct="1">
              <a:spcBef>
                <a:spcPct val="50000"/>
              </a:spcBef>
              <a:buFontTx/>
              <a:buNone/>
            </a:pPr>
            <a:r>
              <a:rPr lang="en-US" altLang="en-US" sz="2400" dirty="0">
                <a:solidFill>
                  <a:srgbClr val="008000"/>
                </a:solidFill>
              </a:rPr>
              <a:t>Many types of proteins show allosteric control:</a:t>
            </a:r>
          </a:p>
          <a:p>
            <a:pPr lvl="2" eaLnBrk="1" hangingPunct="1">
              <a:spcBef>
                <a:spcPct val="50000"/>
              </a:spcBef>
              <a:buFontTx/>
              <a:buNone/>
            </a:pPr>
            <a:r>
              <a:rPr lang="en-US" altLang="en-US" dirty="0">
                <a:solidFill>
                  <a:srgbClr val="008000"/>
                </a:solidFill>
              </a:rPr>
              <a:t>- various gene-regulating proteins (transcription factors) e.g. Lac repressor.</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p:txBody>
          <a:bodyPr/>
          <a:lstStyle/>
          <a:p>
            <a:pPr eaLnBrk="1" hangingPunct="1"/>
            <a:r>
              <a:rPr lang="en-GB" altLang="en-US" sz="3200">
                <a:solidFill>
                  <a:srgbClr val="C00000"/>
                </a:solidFill>
              </a:rPr>
              <a:t>The switch: Allosteric inhibition</a:t>
            </a:r>
            <a:r>
              <a:rPr lang="fr-FR" altLang="en-US" sz="3200">
                <a:solidFill>
                  <a:srgbClr val="C00000"/>
                </a:solidFill>
              </a:rPr>
              <a:t> </a:t>
            </a:r>
            <a:endParaRPr lang="en-GB" altLang="en-US" sz="3200">
              <a:solidFill>
                <a:srgbClr val="C00000"/>
              </a:solidFill>
            </a:endParaRPr>
          </a:p>
        </p:txBody>
      </p:sp>
      <p:sp>
        <p:nvSpPr>
          <p:cNvPr id="68611" name="Rectangle 3"/>
          <p:cNvSpPr>
            <a:spLocks noGrp="1" noChangeArrowheads="1"/>
          </p:cNvSpPr>
          <p:nvPr>
            <p:ph type="body" idx="4294967295"/>
          </p:nvPr>
        </p:nvSpPr>
        <p:spPr>
          <a:xfrm>
            <a:off x="457200" y="1828800"/>
            <a:ext cx="5784850" cy="885825"/>
          </a:xfrm>
        </p:spPr>
        <p:txBody>
          <a:bodyPr/>
          <a:lstStyle/>
          <a:p>
            <a:pPr eaLnBrk="1" hangingPunct="1">
              <a:buFont typeface="Wingdings" panose="05000000000000000000" pitchFamily="2" charset="2"/>
              <a:buNone/>
            </a:pPr>
            <a:r>
              <a:rPr lang="en-GB" altLang="en-US"/>
              <a:t>Allosteric means </a:t>
            </a:r>
            <a:r>
              <a:rPr lang="en-GB" altLang="en-US" b="1"/>
              <a:t>“other site”</a:t>
            </a:r>
          </a:p>
        </p:txBody>
      </p:sp>
      <p:grpSp>
        <p:nvGrpSpPr>
          <p:cNvPr id="2" name="Group 14"/>
          <p:cNvGrpSpPr>
            <a:grpSpLocks/>
          </p:cNvGrpSpPr>
          <p:nvPr/>
        </p:nvGrpSpPr>
        <p:grpSpPr bwMode="auto">
          <a:xfrm>
            <a:off x="4200525" y="3063875"/>
            <a:ext cx="1558925" cy="2109788"/>
            <a:chOff x="2646" y="1930"/>
            <a:chExt cx="982" cy="1329"/>
          </a:xfrm>
        </p:grpSpPr>
        <p:sp>
          <p:nvSpPr>
            <p:cNvPr id="101386" name="Freeform 5"/>
            <p:cNvSpPr>
              <a:spLocks/>
            </p:cNvSpPr>
            <p:nvPr/>
          </p:nvSpPr>
          <p:spPr bwMode="auto">
            <a:xfrm>
              <a:off x="2646" y="1930"/>
              <a:ext cx="982" cy="1329"/>
            </a:xfrm>
            <a:custGeom>
              <a:avLst/>
              <a:gdLst>
                <a:gd name="T0" fmla="*/ 28 w 1079"/>
                <a:gd name="T1" fmla="*/ 362 h 1339"/>
                <a:gd name="T2" fmla="*/ 10 w 1079"/>
                <a:gd name="T3" fmla="*/ 343 h 1339"/>
                <a:gd name="T4" fmla="*/ 6 w 1079"/>
                <a:gd name="T5" fmla="*/ 290 h 1339"/>
                <a:gd name="T6" fmla="*/ 6 w 1079"/>
                <a:gd name="T7" fmla="*/ 209 h 1339"/>
                <a:gd name="T8" fmla="*/ 10 w 1079"/>
                <a:gd name="T9" fmla="*/ 125 h 1339"/>
                <a:gd name="T10" fmla="*/ 22 w 1079"/>
                <a:gd name="T11" fmla="*/ 66 h 1339"/>
                <a:gd name="T12" fmla="*/ 32 w 1079"/>
                <a:gd name="T13" fmla="*/ 41 h 1339"/>
                <a:gd name="T14" fmla="*/ 42 w 1079"/>
                <a:gd name="T15" fmla="*/ 16 h 1339"/>
                <a:gd name="T16" fmla="*/ 77 w 1079"/>
                <a:gd name="T17" fmla="*/ 9 h 1339"/>
                <a:gd name="T18" fmla="*/ 103 w 1079"/>
                <a:gd name="T19" fmla="*/ 47 h 1339"/>
                <a:gd name="T20" fmla="*/ 130 w 1079"/>
                <a:gd name="T21" fmla="*/ 246 h 1339"/>
                <a:gd name="T22" fmla="*/ 135 w 1079"/>
                <a:gd name="T23" fmla="*/ 496 h 1339"/>
                <a:gd name="T24" fmla="*/ 131 w 1079"/>
                <a:gd name="T25" fmla="*/ 753 h 1339"/>
                <a:gd name="T26" fmla="*/ 115 w 1079"/>
                <a:gd name="T27" fmla="*/ 826 h 1339"/>
                <a:gd name="T28" fmla="*/ 94 w 1079"/>
                <a:gd name="T29" fmla="*/ 794 h 1339"/>
                <a:gd name="T30" fmla="*/ 87 w 1079"/>
                <a:gd name="T31" fmla="*/ 888 h 1339"/>
                <a:gd name="T32" fmla="*/ 72 w 1079"/>
                <a:gd name="T33" fmla="*/ 901 h 1339"/>
                <a:gd name="T34" fmla="*/ 66 w 1079"/>
                <a:gd name="T35" fmla="*/ 1049 h 1339"/>
                <a:gd name="T36" fmla="*/ 66 w 1079"/>
                <a:gd name="T37" fmla="*/ 1080 h 1339"/>
                <a:gd name="T38" fmla="*/ 38 w 1079"/>
                <a:gd name="T39" fmla="*/ 1110 h 1339"/>
                <a:gd name="T40" fmla="*/ 23 w 1079"/>
                <a:gd name="T41" fmla="*/ 1120 h 1339"/>
                <a:gd name="T42" fmla="*/ 5 w 1079"/>
                <a:gd name="T43" fmla="*/ 1019 h 1339"/>
                <a:gd name="T44" fmla="*/ 2 w 1079"/>
                <a:gd name="T45" fmla="*/ 881 h 1339"/>
                <a:gd name="T46" fmla="*/ 7 w 1079"/>
                <a:gd name="T47" fmla="*/ 771 h 1339"/>
                <a:gd name="T48" fmla="*/ 32 w 1079"/>
                <a:gd name="T49" fmla="*/ 766 h 1339"/>
                <a:gd name="T50" fmla="*/ 53 w 1079"/>
                <a:gd name="T51" fmla="*/ 766 h 1339"/>
                <a:gd name="T52" fmla="*/ 60 w 1079"/>
                <a:gd name="T53" fmla="*/ 702 h 1339"/>
                <a:gd name="T54" fmla="*/ 41 w 1079"/>
                <a:gd name="T55" fmla="*/ 671 h 1339"/>
                <a:gd name="T56" fmla="*/ 32 w 1079"/>
                <a:gd name="T57" fmla="*/ 618 h 1339"/>
                <a:gd name="T58" fmla="*/ 48 w 1079"/>
                <a:gd name="T59" fmla="*/ 574 h 1339"/>
                <a:gd name="T60" fmla="*/ 50 w 1079"/>
                <a:gd name="T61" fmla="*/ 530 h 1339"/>
                <a:gd name="T62" fmla="*/ 38 w 1079"/>
                <a:gd name="T63" fmla="*/ 484 h 1339"/>
                <a:gd name="T64" fmla="*/ 43 w 1079"/>
                <a:gd name="T65" fmla="*/ 432 h 1339"/>
                <a:gd name="T66" fmla="*/ 41 w 1079"/>
                <a:gd name="T67" fmla="*/ 405 h 1339"/>
                <a:gd name="T68" fmla="*/ 32 w 1079"/>
                <a:gd name="T69" fmla="*/ 374 h 1339"/>
                <a:gd name="T70" fmla="*/ 28 w 1079"/>
                <a:gd name="T71" fmla="*/ 362 h 13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79"/>
                <a:gd name="T109" fmla="*/ 0 h 1339"/>
                <a:gd name="T110" fmla="*/ 1079 w 1079"/>
                <a:gd name="T111" fmla="*/ 1339 h 13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79" h="1339">
                  <a:moveTo>
                    <a:pt x="219" y="428"/>
                  </a:moveTo>
                  <a:cubicBezTo>
                    <a:pt x="189" y="423"/>
                    <a:pt x="104" y="425"/>
                    <a:pt x="76" y="409"/>
                  </a:cubicBezTo>
                  <a:cubicBezTo>
                    <a:pt x="49" y="394"/>
                    <a:pt x="56" y="360"/>
                    <a:pt x="52" y="334"/>
                  </a:cubicBezTo>
                  <a:cubicBezTo>
                    <a:pt x="48" y="308"/>
                    <a:pt x="48" y="284"/>
                    <a:pt x="52" y="253"/>
                  </a:cubicBezTo>
                  <a:cubicBezTo>
                    <a:pt x="56" y="222"/>
                    <a:pt x="56" y="178"/>
                    <a:pt x="76" y="147"/>
                  </a:cubicBezTo>
                  <a:cubicBezTo>
                    <a:pt x="97" y="116"/>
                    <a:pt x="147" y="83"/>
                    <a:pt x="176" y="66"/>
                  </a:cubicBezTo>
                  <a:cubicBezTo>
                    <a:pt x="204" y="48"/>
                    <a:pt x="224" y="49"/>
                    <a:pt x="250" y="41"/>
                  </a:cubicBezTo>
                  <a:cubicBezTo>
                    <a:pt x="276" y="32"/>
                    <a:pt x="271" y="21"/>
                    <a:pt x="330" y="16"/>
                  </a:cubicBezTo>
                  <a:cubicBezTo>
                    <a:pt x="390" y="10"/>
                    <a:pt x="528" y="4"/>
                    <a:pt x="609" y="9"/>
                  </a:cubicBezTo>
                  <a:cubicBezTo>
                    <a:pt x="690" y="15"/>
                    <a:pt x="748" y="0"/>
                    <a:pt x="819" y="47"/>
                  </a:cubicBezTo>
                  <a:cubicBezTo>
                    <a:pt x="891" y="94"/>
                    <a:pt x="994" y="201"/>
                    <a:pt x="1036" y="290"/>
                  </a:cubicBezTo>
                  <a:cubicBezTo>
                    <a:pt x="1079" y="380"/>
                    <a:pt x="1073" y="484"/>
                    <a:pt x="1073" y="584"/>
                  </a:cubicBezTo>
                  <a:cubicBezTo>
                    <a:pt x="1073" y="684"/>
                    <a:pt x="1066" y="823"/>
                    <a:pt x="1039" y="888"/>
                  </a:cubicBezTo>
                  <a:cubicBezTo>
                    <a:pt x="1012" y="953"/>
                    <a:pt x="961" y="965"/>
                    <a:pt x="912" y="973"/>
                  </a:cubicBezTo>
                  <a:cubicBezTo>
                    <a:pt x="863" y="981"/>
                    <a:pt x="782" y="924"/>
                    <a:pt x="747" y="936"/>
                  </a:cubicBezTo>
                  <a:cubicBezTo>
                    <a:pt x="712" y="948"/>
                    <a:pt x="729" y="1027"/>
                    <a:pt x="702" y="1048"/>
                  </a:cubicBezTo>
                  <a:cubicBezTo>
                    <a:pt x="675" y="1069"/>
                    <a:pt x="610" y="1032"/>
                    <a:pt x="582" y="1063"/>
                  </a:cubicBezTo>
                  <a:cubicBezTo>
                    <a:pt x="554" y="1094"/>
                    <a:pt x="545" y="1201"/>
                    <a:pt x="537" y="1236"/>
                  </a:cubicBezTo>
                  <a:cubicBezTo>
                    <a:pt x="529" y="1271"/>
                    <a:pt x="574" y="1259"/>
                    <a:pt x="535" y="1271"/>
                  </a:cubicBezTo>
                  <a:cubicBezTo>
                    <a:pt x="496" y="1283"/>
                    <a:pt x="358" y="1300"/>
                    <a:pt x="299" y="1309"/>
                  </a:cubicBezTo>
                  <a:cubicBezTo>
                    <a:pt x="241" y="1317"/>
                    <a:pt x="224" y="1339"/>
                    <a:pt x="182" y="1321"/>
                  </a:cubicBezTo>
                  <a:cubicBezTo>
                    <a:pt x="139" y="1303"/>
                    <a:pt x="76" y="1249"/>
                    <a:pt x="46" y="1203"/>
                  </a:cubicBezTo>
                  <a:cubicBezTo>
                    <a:pt x="15" y="1156"/>
                    <a:pt x="0" y="1089"/>
                    <a:pt x="2" y="1040"/>
                  </a:cubicBezTo>
                  <a:cubicBezTo>
                    <a:pt x="4" y="991"/>
                    <a:pt x="18" y="932"/>
                    <a:pt x="58" y="909"/>
                  </a:cubicBezTo>
                  <a:cubicBezTo>
                    <a:pt x="98" y="886"/>
                    <a:pt x="184" y="904"/>
                    <a:pt x="244" y="903"/>
                  </a:cubicBezTo>
                  <a:cubicBezTo>
                    <a:pt x="303" y="902"/>
                    <a:pt x="379" y="915"/>
                    <a:pt x="417" y="903"/>
                  </a:cubicBezTo>
                  <a:cubicBezTo>
                    <a:pt x="455" y="890"/>
                    <a:pt x="489" y="846"/>
                    <a:pt x="473" y="828"/>
                  </a:cubicBezTo>
                  <a:cubicBezTo>
                    <a:pt x="456" y="809"/>
                    <a:pt x="356" y="807"/>
                    <a:pt x="318" y="790"/>
                  </a:cubicBezTo>
                  <a:cubicBezTo>
                    <a:pt x="280" y="774"/>
                    <a:pt x="233" y="746"/>
                    <a:pt x="244" y="728"/>
                  </a:cubicBezTo>
                  <a:cubicBezTo>
                    <a:pt x="254" y="709"/>
                    <a:pt x="353" y="696"/>
                    <a:pt x="380" y="678"/>
                  </a:cubicBezTo>
                  <a:cubicBezTo>
                    <a:pt x="407" y="660"/>
                    <a:pt x="419" y="639"/>
                    <a:pt x="405" y="622"/>
                  </a:cubicBezTo>
                  <a:cubicBezTo>
                    <a:pt x="390" y="604"/>
                    <a:pt x="303" y="590"/>
                    <a:pt x="293" y="572"/>
                  </a:cubicBezTo>
                  <a:cubicBezTo>
                    <a:pt x="283" y="553"/>
                    <a:pt x="339" y="526"/>
                    <a:pt x="343" y="509"/>
                  </a:cubicBezTo>
                  <a:cubicBezTo>
                    <a:pt x="347" y="493"/>
                    <a:pt x="332" y="483"/>
                    <a:pt x="318" y="472"/>
                  </a:cubicBezTo>
                  <a:cubicBezTo>
                    <a:pt x="303" y="460"/>
                    <a:pt x="275" y="447"/>
                    <a:pt x="256" y="440"/>
                  </a:cubicBezTo>
                  <a:cubicBezTo>
                    <a:pt x="237" y="434"/>
                    <a:pt x="249" y="433"/>
                    <a:pt x="219" y="428"/>
                  </a:cubicBezTo>
                  <a:close/>
                </a:path>
              </a:pathLst>
            </a:custGeom>
            <a:solidFill>
              <a:srgbClr val="FFFF00"/>
            </a:solidFill>
            <a:ln w="9525">
              <a:solidFill>
                <a:srgbClr val="000000"/>
              </a:solidFill>
              <a:round/>
              <a:headEnd/>
              <a:tailEnd/>
            </a:ln>
          </p:spPr>
          <p:txBody>
            <a:bodyPr/>
            <a:lstStyle/>
            <a:p>
              <a:endParaRPr lang="en-GB"/>
            </a:p>
          </p:txBody>
        </p:sp>
        <p:sp>
          <p:nvSpPr>
            <p:cNvPr id="101387" name="Text Box 6"/>
            <p:cNvSpPr txBox="1">
              <a:spLocks noChangeArrowheads="1"/>
            </p:cNvSpPr>
            <p:nvPr/>
          </p:nvSpPr>
          <p:spPr bwMode="auto">
            <a:xfrm>
              <a:off x="3087" y="2221"/>
              <a:ext cx="329" cy="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3873" tIns="31937" rIns="63873" bIns="31937"/>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en-US" sz="2800" b="1" dirty="0">
                  <a:solidFill>
                    <a:srgbClr val="000000"/>
                  </a:solidFill>
                </a:rPr>
                <a:t>E</a:t>
              </a:r>
              <a:endParaRPr lang="en-GB" altLang="en-US" sz="2800" dirty="0"/>
            </a:p>
          </p:txBody>
        </p:sp>
      </p:grpSp>
      <p:sp>
        <p:nvSpPr>
          <p:cNvPr id="68615" name="Arc 7"/>
          <p:cNvSpPr>
            <a:spLocks/>
          </p:cNvSpPr>
          <p:nvPr/>
        </p:nvSpPr>
        <p:spPr bwMode="auto">
          <a:xfrm rot="2115103" flipV="1">
            <a:off x="5373688" y="4387850"/>
            <a:ext cx="723900" cy="73183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68616" name="Text Box 8"/>
          <p:cNvSpPr txBox="1">
            <a:spLocks noChangeArrowheads="1"/>
          </p:cNvSpPr>
          <p:nvPr/>
        </p:nvSpPr>
        <p:spPr bwMode="auto">
          <a:xfrm>
            <a:off x="2119313" y="2695575"/>
            <a:ext cx="2078037" cy="60325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en-US" sz="2800" b="1" dirty="0">
                <a:solidFill>
                  <a:srgbClr val="008000"/>
                </a:solidFill>
              </a:rPr>
              <a:t>Active site</a:t>
            </a:r>
            <a:endParaRPr lang="en-GB" altLang="en-US" sz="2800" b="1" dirty="0">
              <a:solidFill>
                <a:srgbClr val="008000"/>
              </a:solidFill>
            </a:endParaRPr>
          </a:p>
        </p:txBody>
      </p:sp>
      <p:sp>
        <p:nvSpPr>
          <p:cNvPr id="68617" name="Text Box 9"/>
          <p:cNvSpPr txBox="1">
            <a:spLocks noChangeArrowheads="1"/>
          </p:cNvSpPr>
          <p:nvPr/>
        </p:nvSpPr>
        <p:spPr bwMode="auto">
          <a:xfrm>
            <a:off x="6018213" y="3816350"/>
            <a:ext cx="1903412" cy="97472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en-US" sz="2800" b="1" dirty="0" err="1">
                <a:solidFill>
                  <a:srgbClr val="CC3300"/>
                </a:solidFill>
              </a:rPr>
              <a:t>Allosteric</a:t>
            </a:r>
            <a:r>
              <a:rPr lang="fr-FR" altLang="en-US" sz="2800" b="1" dirty="0">
                <a:solidFill>
                  <a:srgbClr val="CC3300"/>
                </a:solidFill>
              </a:rPr>
              <a:t> site</a:t>
            </a:r>
            <a:endParaRPr lang="en-GB" altLang="en-US" sz="2800" b="1" dirty="0">
              <a:solidFill>
                <a:srgbClr val="CC3300"/>
              </a:solidFill>
            </a:endParaRPr>
          </a:p>
        </p:txBody>
      </p:sp>
      <p:sp>
        <p:nvSpPr>
          <p:cNvPr id="68618" name="Freeform 10"/>
          <p:cNvSpPr>
            <a:spLocks/>
          </p:cNvSpPr>
          <p:nvPr/>
        </p:nvSpPr>
        <p:spPr bwMode="auto">
          <a:xfrm>
            <a:off x="4062413" y="3681413"/>
            <a:ext cx="688975" cy="763587"/>
          </a:xfrm>
          <a:custGeom>
            <a:avLst/>
            <a:gdLst>
              <a:gd name="T0" fmla="*/ 2147483646 w 1910"/>
              <a:gd name="T1" fmla="*/ 2147483646 h 1604"/>
              <a:gd name="T2" fmla="*/ 2147483646 w 1910"/>
              <a:gd name="T3" fmla="*/ 2147483646 h 1604"/>
              <a:gd name="T4" fmla="*/ 2147483646 w 1910"/>
              <a:gd name="T5" fmla="*/ 2147483646 h 1604"/>
              <a:gd name="T6" fmla="*/ 2147483646 w 1910"/>
              <a:gd name="T7" fmla="*/ 2147483646 h 1604"/>
              <a:gd name="T8" fmla="*/ 2147483646 w 1910"/>
              <a:gd name="T9" fmla="*/ 2147483646 h 1604"/>
              <a:gd name="T10" fmla="*/ 2147483646 w 1910"/>
              <a:gd name="T11" fmla="*/ 2147483646 h 1604"/>
              <a:gd name="T12" fmla="*/ 2147483646 w 1910"/>
              <a:gd name="T13" fmla="*/ 2147483646 h 1604"/>
              <a:gd name="T14" fmla="*/ 2147483646 w 1910"/>
              <a:gd name="T15" fmla="*/ 2147483646 h 1604"/>
              <a:gd name="T16" fmla="*/ 2147483646 w 1910"/>
              <a:gd name="T17" fmla="*/ 2147483646 h 1604"/>
              <a:gd name="T18" fmla="*/ 2147483646 w 1910"/>
              <a:gd name="T19" fmla="*/ 2147483646 h 1604"/>
              <a:gd name="T20" fmla="*/ 2147483646 w 1910"/>
              <a:gd name="T21" fmla="*/ 2147483646 h 1604"/>
              <a:gd name="T22" fmla="*/ 2147483646 w 1910"/>
              <a:gd name="T23" fmla="*/ 2147483646 h 1604"/>
              <a:gd name="T24" fmla="*/ 2147483646 w 1910"/>
              <a:gd name="T25" fmla="*/ 2147483646 h 1604"/>
              <a:gd name="T26" fmla="*/ 2147483646 w 1910"/>
              <a:gd name="T27" fmla="*/ 2147483646 h 1604"/>
              <a:gd name="T28" fmla="*/ 2147483646 w 1910"/>
              <a:gd name="T29" fmla="*/ 2147483646 h 1604"/>
              <a:gd name="T30" fmla="*/ 2147483646 w 1910"/>
              <a:gd name="T31" fmla="*/ 2147483646 h 1604"/>
              <a:gd name="T32" fmla="*/ 2147483646 w 1910"/>
              <a:gd name="T33" fmla="*/ 2147483646 h 1604"/>
              <a:gd name="T34" fmla="*/ 2147483646 w 1910"/>
              <a:gd name="T35" fmla="*/ 2147483646 h 1604"/>
              <a:gd name="T36" fmla="*/ 2147483646 w 1910"/>
              <a:gd name="T37" fmla="*/ 2147483646 h 1604"/>
              <a:gd name="T38" fmla="*/ 2147483646 w 1910"/>
              <a:gd name="T39" fmla="*/ 2147483646 h 1604"/>
              <a:gd name="T40" fmla="*/ 2147483646 w 1910"/>
              <a:gd name="T41" fmla="*/ 2147483646 h 1604"/>
              <a:gd name="T42" fmla="*/ 2147483646 w 1910"/>
              <a:gd name="T43" fmla="*/ 2147483646 h 16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10"/>
              <a:gd name="T67" fmla="*/ 0 h 1604"/>
              <a:gd name="T68" fmla="*/ 1910 w 1910"/>
              <a:gd name="T69" fmla="*/ 1604 h 16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10" h="1604">
                <a:moveTo>
                  <a:pt x="693" y="177"/>
                </a:moveTo>
                <a:cubicBezTo>
                  <a:pt x="826" y="210"/>
                  <a:pt x="1066" y="187"/>
                  <a:pt x="1193" y="217"/>
                </a:cubicBezTo>
                <a:cubicBezTo>
                  <a:pt x="1320" y="247"/>
                  <a:pt x="1436" y="294"/>
                  <a:pt x="1453" y="357"/>
                </a:cubicBezTo>
                <a:cubicBezTo>
                  <a:pt x="1470" y="420"/>
                  <a:pt x="1300" y="537"/>
                  <a:pt x="1293" y="597"/>
                </a:cubicBezTo>
                <a:cubicBezTo>
                  <a:pt x="1286" y="657"/>
                  <a:pt x="1346" y="677"/>
                  <a:pt x="1413" y="717"/>
                </a:cubicBezTo>
                <a:cubicBezTo>
                  <a:pt x="1480" y="757"/>
                  <a:pt x="1700" y="797"/>
                  <a:pt x="1693" y="837"/>
                </a:cubicBezTo>
                <a:cubicBezTo>
                  <a:pt x="1686" y="877"/>
                  <a:pt x="1460" y="907"/>
                  <a:pt x="1373" y="957"/>
                </a:cubicBezTo>
                <a:cubicBezTo>
                  <a:pt x="1286" y="1007"/>
                  <a:pt x="1153" y="1074"/>
                  <a:pt x="1173" y="1137"/>
                </a:cubicBezTo>
                <a:cubicBezTo>
                  <a:pt x="1193" y="1200"/>
                  <a:pt x="1376" y="1290"/>
                  <a:pt x="1493" y="1337"/>
                </a:cubicBezTo>
                <a:cubicBezTo>
                  <a:pt x="1610" y="1384"/>
                  <a:pt x="1836" y="1377"/>
                  <a:pt x="1873" y="1417"/>
                </a:cubicBezTo>
                <a:cubicBezTo>
                  <a:pt x="1910" y="1457"/>
                  <a:pt x="1780" y="1550"/>
                  <a:pt x="1713" y="1577"/>
                </a:cubicBezTo>
                <a:cubicBezTo>
                  <a:pt x="1646" y="1604"/>
                  <a:pt x="1566" y="1577"/>
                  <a:pt x="1473" y="1577"/>
                </a:cubicBezTo>
                <a:cubicBezTo>
                  <a:pt x="1380" y="1577"/>
                  <a:pt x="1266" y="1577"/>
                  <a:pt x="1153" y="1577"/>
                </a:cubicBezTo>
                <a:cubicBezTo>
                  <a:pt x="1040" y="1577"/>
                  <a:pt x="890" y="1577"/>
                  <a:pt x="793" y="1577"/>
                </a:cubicBezTo>
                <a:cubicBezTo>
                  <a:pt x="696" y="1577"/>
                  <a:pt x="663" y="1594"/>
                  <a:pt x="573" y="1577"/>
                </a:cubicBezTo>
                <a:cubicBezTo>
                  <a:pt x="483" y="1560"/>
                  <a:pt x="333" y="1577"/>
                  <a:pt x="253" y="1477"/>
                </a:cubicBezTo>
                <a:cubicBezTo>
                  <a:pt x="173" y="1377"/>
                  <a:pt x="90" y="1107"/>
                  <a:pt x="93" y="977"/>
                </a:cubicBezTo>
                <a:cubicBezTo>
                  <a:pt x="96" y="847"/>
                  <a:pt x="283" y="810"/>
                  <a:pt x="273" y="697"/>
                </a:cubicBezTo>
                <a:cubicBezTo>
                  <a:pt x="263" y="584"/>
                  <a:pt x="66" y="404"/>
                  <a:pt x="33" y="297"/>
                </a:cubicBezTo>
                <a:cubicBezTo>
                  <a:pt x="0" y="190"/>
                  <a:pt x="13" y="104"/>
                  <a:pt x="73" y="57"/>
                </a:cubicBezTo>
                <a:cubicBezTo>
                  <a:pt x="133" y="10"/>
                  <a:pt x="290" y="0"/>
                  <a:pt x="393" y="17"/>
                </a:cubicBezTo>
                <a:cubicBezTo>
                  <a:pt x="496" y="34"/>
                  <a:pt x="560" y="144"/>
                  <a:pt x="693" y="177"/>
                </a:cubicBezTo>
                <a:close/>
              </a:path>
            </a:pathLst>
          </a:custGeom>
          <a:solidFill>
            <a:srgbClr val="FF00FF"/>
          </a:solidFill>
          <a:ln w="9525">
            <a:solidFill>
              <a:srgbClr val="000000"/>
            </a:solidFill>
            <a:round/>
            <a:headEnd/>
            <a:tailEnd/>
          </a:ln>
        </p:spPr>
        <p:txBody>
          <a:bodyPr/>
          <a:lstStyle/>
          <a:p>
            <a:endParaRPr lang="en-GB"/>
          </a:p>
        </p:txBody>
      </p:sp>
      <p:sp>
        <p:nvSpPr>
          <p:cNvPr id="68620" name="Arc 12"/>
          <p:cNvSpPr>
            <a:spLocks/>
          </p:cNvSpPr>
          <p:nvPr/>
        </p:nvSpPr>
        <p:spPr bwMode="auto">
          <a:xfrm flipH="1" flipV="1">
            <a:off x="3721100" y="3297238"/>
            <a:ext cx="723900" cy="73183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52552636" fill="hold" grpId="0" nodeType="clickEffect">
                                  <p:stCondLst>
                                    <p:cond delay="0"/>
                                  </p:stCondLst>
                                  <p:childTnLst>
                                    <p:set>
                                      <p:cBhvr>
                                        <p:cTn id="6" dur="1" fill="hold">
                                          <p:stCondLst>
                                            <p:cond delay="499"/>
                                          </p:stCondLst>
                                        </p:cTn>
                                        <p:tgtEl>
                                          <p:spTgt spid="68616"/>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68620"/>
                                        </p:tgtEl>
                                        <p:attrNameLst>
                                          <p:attrName>style.visibility</p:attrName>
                                        </p:attrNameLst>
                                      </p:cBhvr>
                                      <p:to>
                                        <p:strVal val="visible"/>
                                      </p:to>
                                    </p:set>
                                    <p:animEffect transition="in" filter="wipe(left)">
                                      <p:cBhvr>
                                        <p:cTn id="9" dur="500"/>
                                        <p:tgtEl>
                                          <p:spTgt spid="68620"/>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68618"/>
                                        </p:tgtEl>
                                        <p:attrNameLst>
                                          <p:attrName>style.visibility</p:attrName>
                                        </p:attrNameLst>
                                      </p:cBhvr>
                                      <p:to>
                                        <p:strVal val="visible"/>
                                      </p:to>
                                    </p:set>
                                    <p:anim calcmode="lin" valueType="num">
                                      <p:cBhvr additive="base">
                                        <p:cTn id="13" dur="250" fill="hold"/>
                                        <p:tgtEl>
                                          <p:spTgt spid="68618"/>
                                        </p:tgtEl>
                                        <p:attrNameLst>
                                          <p:attrName>ppt_x</p:attrName>
                                        </p:attrNameLst>
                                      </p:cBhvr>
                                      <p:tavLst>
                                        <p:tav tm="0">
                                          <p:val>
                                            <p:strVal val="0-#ppt_w/2"/>
                                          </p:val>
                                        </p:tav>
                                        <p:tav tm="100000">
                                          <p:val>
                                            <p:strVal val="#ppt_x"/>
                                          </p:val>
                                        </p:tav>
                                      </p:tavLst>
                                    </p:anim>
                                    <p:anim calcmode="lin" valueType="num">
                                      <p:cBhvr additive="base">
                                        <p:cTn id="14" dur="250" fill="hold"/>
                                        <p:tgtEl>
                                          <p:spTgt spid="686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68615"/>
                                        </p:tgtEl>
                                        <p:attrNameLst>
                                          <p:attrName>style.visibility</p:attrName>
                                        </p:attrNameLst>
                                      </p:cBhvr>
                                      <p:to>
                                        <p:strVal val="visible"/>
                                      </p:to>
                                    </p:set>
                                    <p:animEffect transition="in" filter="wipe(right)">
                                      <p:cBhvr>
                                        <p:cTn id="19" dur="500"/>
                                        <p:tgtEl>
                                          <p:spTgt spid="68615"/>
                                        </p:tgtEl>
                                      </p:cBhvr>
                                    </p:animEffect>
                                  </p:childTnLst>
                                </p:cTn>
                              </p:par>
                              <p:par>
                                <p:cTn id="20" presetID="0" presetClass="entr" presetSubtype="52553636" fill="hold" grpId="0" nodeType="withEffect">
                                  <p:stCondLst>
                                    <p:cond delay="0"/>
                                  </p:stCondLst>
                                  <p:childTnLst>
                                    <p:set>
                                      <p:cBhvr>
                                        <p:cTn id="21" dur="1" fill="hold">
                                          <p:stCondLst>
                                            <p:cond delay="499"/>
                                          </p:stCondLst>
                                        </p:cTn>
                                        <p:tgtEl>
                                          <p:spTgt spid="68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6" grpId="0" animBg="1" autoUpdateAnimBg="0"/>
      <p:bldP spid="68617"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a:xfrm>
            <a:off x="228600" y="274638"/>
            <a:ext cx="8686800" cy="1143000"/>
          </a:xfrm>
        </p:spPr>
        <p:txBody>
          <a:bodyPr/>
          <a:lstStyle/>
          <a:p>
            <a:pPr eaLnBrk="1" hangingPunct="1"/>
            <a:r>
              <a:rPr lang="en-GB" altLang="en-US" sz="3200">
                <a:solidFill>
                  <a:srgbClr val="C00000"/>
                </a:solidFill>
              </a:rPr>
              <a:t>Allosteric inhibition: Switching off the enzyme</a:t>
            </a:r>
          </a:p>
        </p:txBody>
      </p:sp>
      <p:sp>
        <p:nvSpPr>
          <p:cNvPr id="69635" name="Rectangle 3"/>
          <p:cNvSpPr>
            <a:spLocks noGrp="1" noChangeArrowheads="1"/>
          </p:cNvSpPr>
          <p:nvPr>
            <p:ph type="body" idx="4294967295"/>
          </p:nvPr>
        </p:nvSpPr>
        <p:spPr>
          <a:xfrm>
            <a:off x="457200" y="1828800"/>
            <a:ext cx="3867150" cy="4376738"/>
          </a:xfrm>
        </p:spPr>
        <p:txBody>
          <a:bodyPr/>
          <a:lstStyle/>
          <a:p>
            <a:pPr eaLnBrk="1" hangingPunct="1">
              <a:lnSpc>
                <a:spcPct val="90000"/>
              </a:lnSpc>
            </a:pPr>
            <a:r>
              <a:rPr lang="en-GB" altLang="en-US" sz="2800" dirty="0"/>
              <a:t>These enzymes have </a:t>
            </a:r>
            <a:r>
              <a:rPr lang="en-GB" altLang="en-US" sz="2800" b="1" dirty="0"/>
              <a:t>two receptor sites-</a:t>
            </a:r>
            <a:endParaRPr lang="fr-FR" altLang="en-US" sz="2800" dirty="0"/>
          </a:p>
          <a:p>
            <a:pPr lvl="1" eaLnBrk="1" hangingPunct="1">
              <a:lnSpc>
                <a:spcPct val="90000"/>
              </a:lnSpc>
              <a:buFont typeface="Wingdings" panose="05000000000000000000" pitchFamily="2" charset="2"/>
              <a:buChar char="Ø"/>
            </a:pPr>
            <a:r>
              <a:rPr lang="en-GB" altLang="en-US" sz="2400" dirty="0"/>
              <a:t>The </a:t>
            </a:r>
            <a:r>
              <a:rPr lang="en-GB" altLang="en-US" sz="2400" b="1" u="sng" dirty="0"/>
              <a:t>active site </a:t>
            </a:r>
            <a:r>
              <a:rPr lang="en-GB" altLang="en-US" sz="2400" dirty="0"/>
              <a:t>fits the substrate like other enzymes</a:t>
            </a:r>
            <a:endParaRPr lang="fr-FR" altLang="en-US" sz="2400" dirty="0"/>
          </a:p>
          <a:p>
            <a:pPr lvl="1" eaLnBrk="1" hangingPunct="1">
              <a:lnSpc>
                <a:spcPct val="90000"/>
              </a:lnSpc>
              <a:buFont typeface="Wingdings" panose="05000000000000000000" pitchFamily="2" charset="2"/>
              <a:buChar char="Ø"/>
            </a:pPr>
            <a:r>
              <a:rPr lang="en-GB" altLang="en-US" sz="2400" dirty="0"/>
              <a:t>The </a:t>
            </a:r>
            <a:r>
              <a:rPr lang="en-GB" altLang="en-US" sz="2400" b="1" u="sng" dirty="0"/>
              <a:t>allosteric site</a:t>
            </a:r>
            <a:r>
              <a:rPr lang="en-GB" altLang="en-US" sz="2400" dirty="0"/>
              <a:t> fits an inhibitor molecule</a:t>
            </a:r>
          </a:p>
        </p:txBody>
      </p:sp>
      <p:sp>
        <p:nvSpPr>
          <p:cNvPr id="69637" name="Text Box 5"/>
          <p:cNvSpPr txBox="1">
            <a:spLocks noChangeArrowheads="1"/>
          </p:cNvSpPr>
          <p:nvPr/>
        </p:nvSpPr>
        <p:spPr bwMode="auto">
          <a:xfrm>
            <a:off x="6643688" y="4508500"/>
            <a:ext cx="2500312"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FR" altLang="en-US" sz="2400" dirty="0" err="1"/>
              <a:t>Inhibitor</a:t>
            </a:r>
            <a:r>
              <a:rPr lang="fr-FR" altLang="en-US" sz="2400" dirty="0"/>
              <a:t> </a:t>
            </a:r>
            <a:r>
              <a:rPr lang="fr-FR" altLang="en-US" sz="2400" dirty="0" err="1"/>
              <a:t>sits</a:t>
            </a:r>
            <a:r>
              <a:rPr lang="fr-FR" altLang="en-US" sz="2400" dirty="0"/>
              <a:t> on </a:t>
            </a:r>
            <a:r>
              <a:rPr lang="fr-FR" altLang="en-US" sz="2400" b="1" dirty="0" err="1">
                <a:solidFill>
                  <a:srgbClr val="CC3300"/>
                </a:solidFill>
              </a:rPr>
              <a:t>allosteric</a:t>
            </a:r>
            <a:r>
              <a:rPr lang="fr-FR" altLang="en-US" sz="2400" b="1" dirty="0">
                <a:solidFill>
                  <a:srgbClr val="CC3300"/>
                </a:solidFill>
              </a:rPr>
              <a:t> site</a:t>
            </a:r>
            <a:endParaRPr lang="en-GB" altLang="en-US" sz="2400" b="1" dirty="0">
              <a:solidFill>
                <a:srgbClr val="CC3300"/>
              </a:solidFill>
            </a:endParaRPr>
          </a:p>
        </p:txBody>
      </p:sp>
      <p:sp>
        <p:nvSpPr>
          <p:cNvPr id="69638" name="Freeform 6"/>
          <p:cNvSpPr>
            <a:spLocks/>
          </p:cNvSpPr>
          <p:nvPr/>
        </p:nvSpPr>
        <p:spPr bwMode="auto">
          <a:xfrm>
            <a:off x="6118225" y="2579688"/>
            <a:ext cx="1266825" cy="1870075"/>
          </a:xfrm>
          <a:custGeom>
            <a:avLst/>
            <a:gdLst>
              <a:gd name="T0" fmla="*/ 2147483646 w 1079"/>
              <a:gd name="T1" fmla="*/ 2147483646 h 1339"/>
              <a:gd name="T2" fmla="*/ 2147483646 w 1079"/>
              <a:gd name="T3" fmla="*/ 2147483646 h 1339"/>
              <a:gd name="T4" fmla="*/ 2147483646 w 1079"/>
              <a:gd name="T5" fmla="*/ 2147483646 h 1339"/>
              <a:gd name="T6" fmla="*/ 2147483646 w 1079"/>
              <a:gd name="T7" fmla="*/ 2147483646 h 1339"/>
              <a:gd name="T8" fmla="*/ 2147483646 w 1079"/>
              <a:gd name="T9" fmla="*/ 2147483646 h 1339"/>
              <a:gd name="T10" fmla="*/ 2147483646 w 1079"/>
              <a:gd name="T11" fmla="*/ 2147483646 h 1339"/>
              <a:gd name="T12" fmla="*/ 2147483646 w 1079"/>
              <a:gd name="T13" fmla="*/ 2147483646 h 1339"/>
              <a:gd name="T14" fmla="*/ 2147483646 w 1079"/>
              <a:gd name="T15" fmla="*/ 2147483646 h 1339"/>
              <a:gd name="T16" fmla="*/ 2147483646 w 1079"/>
              <a:gd name="T17" fmla="*/ 2147483646 h 1339"/>
              <a:gd name="T18" fmla="*/ 2147483646 w 1079"/>
              <a:gd name="T19" fmla="*/ 2147483646 h 1339"/>
              <a:gd name="T20" fmla="*/ 2147483646 w 1079"/>
              <a:gd name="T21" fmla="*/ 2147483646 h 1339"/>
              <a:gd name="T22" fmla="*/ 2147483646 w 1079"/>
              <a:gd name="T23" fmla="*/ 2147483646 h 1339"/>
              <a:gd name="T24" fmla="*/ 2147483646 w 1079"/>
              <a:gd name="T25" fmla="*/ 2147483646 h 1339"/>
              <a:gd name="T26" fmla="*/ 2147483646 w 1079"/>
              <a:gd name="T27" fmla="*/ 2147483646 h 1339"/>
              <a:gd name="T28" fmla="*/ 2147483646 w 1079"/>
              <a:gd name="T29" fmla="*/ 2147483646 h 1339"/>
              <a:gd name="T30" fmla="*/ 2147483646 w 1079"/>
              <a:gd name="T31" fmla="*/ 2147483646 h 1339"/>
              <a:gd name="T32" fmla="*/ 2147483646 w 1079"/>
              <a:gd name="T33" fmla="*/ 2147483646 h 1339"/>
              <a:gd name="T34" fmla="*/ 2147483646 w 1079"/>
              <a:gd name="T35" fmla="*/ 2147483646 h 1339"/>
              <a:gd name="T36" fmla="*/ 2147483646 w 1079"/>
              <a:gd name="T37" fmla="*/ 2147483646 h 1339"/>
              <a:gd name="T38" fmla="*/ 2147483646 w 1079"/>
              <a:gd name="T39" fmla="*/ 2147483646 h 1339"/>
              <a:gd name="T40" fmla="*/ 2147483646 w 1079"/>
              <a:gd name="T41" fmla="*/ 2147483646 h 1339"/>
              <a:gd name="T42" fmla="*/ 2147483646 w 1079"/>
              <a:gd name="T43" fmla="*/ 2147483646 h 1339"/>
              <a:gd name="T44" fmla="*/ 2147483646 w 1079"/>
              <a:gd name="T45" fmla="*/ 2147483646 h 1339"/>
              <a:gd name="T46" fmla="*/ 2147483646 w 1079"/>
              <a:gd name="T47" fmla="*/ 2147483646 h 1339"/>
              <a:gd name="T48" fmla="*/ 2147483646 w 1079"/>
              <a:gd name="T49" fmla="*/ 2147483646 h 1339"/>
              <a:gd name="T50" fmla="*/ 2147483646 w 1079"/>
              <a:gd name="T51" fmla="*/ 2147483646 h 1339"/>
              <a:gd name="T52" fmla="*/ 2147483646 w 1079"/>
              <a:gd name="T53" fmla="*/ 2147483646 h 1339"/>
              <a:gd name="T54" fmla="*/ 2147483646 w 1079"/>
              <a:gd name="T55" fmla="*/ 2147483646 h 1339"/>
              <a:gd name="T56" fmla="*/ 2147483646 w 1079"/>
              <a:gd name="T57" fmla="*/ 2147483646 h 1339"/>
              <a:gd name="T58" fmla="*/ 2147483646 w 1079"/>
              <a:gd name="T59" fmla="*/ 2147483646 h 1339"/>
              <a:gd name="T60" fmla="*/ 2147483646 w 1079"/>
              <a:gd name="T61" fmla="*/ 2147483646 h 1339"/>
              <a:gd name="T62" fmla="*/ 2147483646 w 1079"/>
              <a:gd name="T63" fmla="*/ 2147483646 h 1339"/>
              <a:gd name="T64" fmla="*/ 2147483646 w 1079"/>
              <a:gd name="T65" fmla="*/ 2147483646 h 1339"/>
              <a:gd name="T66" fmla="*/ 2147483646 w 1079"/>
              <a:gd name="T67" fmla="*/ 2147483646 h 1339"/>
              <a:gd name="T68" fmla="*/ 2147483646 w 1079"/>
              <a:gd name="T69" fmla="*/ 2147483646 h 1339"/>
              <a:gd name="T70" fmla="*/ 2147483646 w 1079"/>
              <a:gd name="T71" fmla="*/ 2147483646 h 13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79"/>
              <a:gd name="T109" fmla="*/ 0 h 1339"/>
              <a:gd name="T110" fmla="*/ 1079 w 1079"/>
              <a:gd name="T111" fmla="*/ 1339 h 13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79" h="1339">
                <a:moveTo>
                  <a:pt x="219" y="428"/>
                </a:moveTo>
                <a:cubicBezTo>
                  <a:pt x="202" y="418"/>
                  <a:pt x="77" y="484"/>
                  <a:pt x="49" y="468"/>
                </a:cubicBezTo>
                <a:cubicBezTo>
                  <a:pt x="21" y="452"/>
                  <a:pt x="52" y="370"/>
                  <a:pt x="52" y="334"/>
                </a:cubicBezTo>
                <a:cubicBezTo>
                  <a:pt x="52" y="298"/>
                  <a:pt x="48" y="284"/>
                  <a:pt x="52" y="253"/>
                </a:cubicBezTo>
                <a:cubicBezTo>
                  <a:pt x="56" y="222"/>
                  <a:pt x="56" y="178"/>
                  <a:pt x="76" y="147"/>
                </a:cubicBezTo>
                <a:cubicBezTo>
                  <a:pt x="97" y="116"/>
                  <a:pt x="147" y="83"/>
                  <a:pt x="176" y="66"/>
                </a:cubicBezTo>
                <a:cubicBezTo>
                  <a:pt x="204" y="48"/>
                  <a:pt x="224" y="49"/>
                  <a:pt x="250" y="41"/>
                </a:cubicBezTo>
                <a:cubicBezTo>
                  <a:pt x="276" y="32"/>
                  <a:pt x="271" y="21"/>
                  <a:pt x="330" y="16"/>
                </a:cubicBezTo>
                <a:cubicBezTo>
                  <a:pt x="390" y="10"/>
                  <a:pt x="528" y="4"/>
                  <a:pt x="609" y="9"/>
                </a:cubicBezTo>
                <a:cubicBezTo>
                  <a:pt x="690" y="15"/>
                  <a:pt x="748" y="0"/>
                  <a:pt x="819" y="47"/>
                </a:cubicBezTo>
                <a:cubicBezTo>
                  <a:pt x="891" y="94"/>
                  <a:pt x="994" y="201"/>
                  <a:pt x="1036" y="290"/>
                </a:cubicBezTo>
                <a:cubicBezTo>
                  <a:pt x="1079" y="380"/>
                  <a:pt x="1073" y="484"/>
                  <a:pt x="1073" y="584"/>
                </a:cubicBezTo>
                <a:cubicBezTo>
                  <a:pt x="1073" y="684"/>
                  <a:pt x="1066" y="823"/>
                  <a:pt x="1039" y="888"/>
                </a:cubicBezTo>
                <a:cubicBezTo>
                  <a:pt x="1012" y="953"/>
                  <a:pt x="961" y="965"/>
                  <a:pt x="912" y="973"/>
                </a:cubicBezTo>
                <a:cubicBezTo>
                  <a:pt x="863" y="981"/>
                  <a:pt x="782" y="924"/>
                  <a:pt x="747" y="936"/>
                </a:cubicBezTo>
                <a:cubicBezTo>
                  <a:pt x="712" y="948"/>
                  <a:pt x="729" y="1027"/>
                  <a:pt x="702" y="1048"/>
                </a:cubicBezTo>
                <a:cubicBezTo>
                  <a:pt x="675" y="1069"/>
                  <a:pt x="610" y="1032"/>
                  <a:pt x="582" y="1063"/>
                </a:cubicBezTo>
                <a:cubicBezTo>
                  <a:pt x="554" y="1094"/>
                  <a:pt x="545" y="1201"/>
                  <a:pt x="537" y="1236"/>
                </a:cubicBezTo>
                <a:cubicBezTo>
                  <a:pt x="529" y="1271"/>
                  <a:pt x="574" y="1259"/>
                  <a:pt x="535" y="1271"/>
                </a:cubicBezTo>
                <a:cubicBezTo>
                  <a:pt x="496" y="1283"/>
                  <a:pt x="358" y="1300"/>
                  <a:pt x="299" y="1309"/>
                </a:cubicBezTo>
                <a:cubicBezTo>
                  <a:pt x="241" y="1317"/>
                  <a:pt x="224" y="1339"/>
                  <a:pt x="182" y="1321"/>
                </a:cubicBezTo>
                <a:cubicBezTo>
                  <a:pt x="139" y="1303"/>
                  <a:pt x="76" y="1249"/>
                  <a:pt x="46" y="1203"/>
                </a:cubicBezTo>
                <a:cubicBezTo>
                  <a:pt x="15" y="1156"/>
                  <a:pt x="0" y="1089"/>
                  <a:pt x="2" y="1040"/>
                </a:cubicBezTo>
                <a:cubicBezTo>
                  <a:pt x="4" y="991"/>
                  <a:pt x="25" y="953"/>
                  <a:pt x="58" y="909"/>
                </a:cubicBezTo>
                <a:cubicBezTo>
                  <a:pt x="91" y="865"/>
                  <a:pt x="139" y="779"/>
                  <a:pt x="199" y="778"/>
                </a:cubicBezTo>
                <a:cubicBezTo>
                  <a:pt x="259" y="777"/>
                  <a:pt x="371" y="895"/>
                  <a:pt x="417" y="903"/>
                </a:cubicBezTo>
                <a:cubicBezTo>
                  <a:pt x="463" y="911"/>
                  <a:pt x="489" y="846"/>
                  <a:pt x="473" y="828"/>
                </a:cubicBezTo>
                <a:cubicBezTo>
                  <a:pt x="456" y="809"/>
                  <a:pt x="356" y="807"/>
                  <a:pt x="318" y="790"/>
                </a:cubicBezTo>
                <a:cubicBezTo>
                  <a:pt x="280" y="774"/>
                  <a:pt x="233" y="746"/>
                  <a:pt x="244" y="728"/>
                </a:cubicBezTo>
                <a:cubicBezTo>
                  <a:pt x="254" y="709"/>
                  <a:pt x="353" y="696"/>
                  <a:pt x="380" y="678"/>
                </a:cubicBezTo>
                <a:cubicBezTo>
                  <a:pt x="407" y="660"/>
                  <a:pt x="419" y="639"/>
                  <a:pt x="405" y="622"/>
                </a:cubicBezTo>
                <a:cubicBezTo>
                  <a:pt x="390" y="604"/>
                  <a:pt x="303" y="590"/>
                  <a:pt x="293" y="572"/>
                </a:cubicBezTo>
                <a:cubicBezTo>
                  <a:pt x="283" y="553"/>
                  <a:pt x="339" y="526"/>
                  <a:pt x="343" y="509"/>
                </a:cubicBezTo>
                <a:cubicBezTo>
                  <a:pt x="347" y="493"/>
                  <a:pt x="350" y="469"/>
                  <a:pt x="318" y="472"/>
                </a:cubicBezTo>
                <a:cubicBezTo>
                  <a:pt x="286" y="475"/>
                  <a:pt x="165" y="535"/>
                  <a:pt x="149" y="528"/>
                </a:cubicBezTo>
                <a:cubicBezTo>
                  <a:pt x="133" y="521"/>
                  <a:pt x="205" y="449"/>
                  <a:pt x="219" y="428"/>
                </a:cubicBezTo>
                <a:close/>
              </a:path>
            </a:pathLst>
          </a:custGeom>
          <a:solidFill>
            <a:srgbClr val="FFFF00"/>
          </a:solidFill>
          <a:ln w="9525">
            <a:solidFill>
              <a:srgbClr val="000000"/>
            </a:solidFill>
            <a:round/>
            <a:headEnd/>
            <a:tailEnd/>
          </a:ln>
        </p:spPr>
        <p:txBody>
          <a:bodyPr/>
          <a:lstStyle/>
          <a:p>
            <a:endParaRPr lang="en-GB" dirty="0"/>
          </a:p>
        </p:txBody>
      </p:sp>
      <p:sp>
        <p:nvSpPr>
          <p:cNvPr id="69640" name="Freeform 8"/>
          <p:cNvSpPr>
            <a:spLocks/>
          </p:cNvSpPr>
          <p:nvPr/>
        </p:nvSpPr>
        <p:spPr bwMode="auto">
          <a:xfrm>
            <a:off x="5548313" y="3113088"/>
            <a:ext cx="560387" cy="677862"/>
          </a:xfrm>
          <a:custGeom>
            <a:avLst/>
            <a:gdLst>
              <a:gd name="T0" fmla="*/ 2147483646 w 1910"/>
              <a:gd name="T1" fmla="*/ 2147483646 h 1604"/>
              <a:gd name="T2" fmla="*/ 2147483646 w 1910"/>
              <a:gd name="T3" fmla="*/ 2147483646 h 1604"/>
              <a:gd name="T4" fmla="*/ 2147483646 w 1910"/>
              <a:gd name="T5" fmla="*/ 2147483646 h 1604"/>
              <a:gd name="T6" fmla="*/ 2147483646 w 1910"/>
              <a:gd name="T7" fmla="*/ 2147483646 h 1604"/>
              <a:gd name="T8" fmla="*/ 2147483646 w 1910"/>
              <a:gd name="T9" fmla="*/ 2147483646 h 1604"/>
              <a:gd name="T10" fmla="*/ 2147483646 w 1910"/>
              <a:gd name="T11" fmla="*/ 2147483646 h 1604"/>
              <a:gd name="T12" fmla="*/ 2147483646 w 1910"/>
              <a:gd name="T13" fmla="*/ 2147483646 h 1604"/>
              <a:gd name="T14" fmla="*/ 2147483646 w 1910"/>
              <a:gd name="T15" fmla="*/ 2147483646 h 1604"/>
              <a:gd name="T16" fmla="*/ 2147483646 w 1910"/>
              <a:gd name="T17" fmla="*/ 2147483646 h 1604"/>
              <a:gd name="T18" fmla="*/ 2147483646 w 1910"/>
              <a:gd name="T19" fmla="*/ 2147483646 h 1604"/>
              <a:gd name="T20" fmla="*/ 2147483646 w 1910"/>
              <a:gd name="T21" fmla="*/ 2147483646 h 1604"/>
              <a:gd name="T22" fmla="*/ 2147483646 w 1910"/>
              <a:gd name="T23" fmla="*/ 2147483646 h 1604"/>
              <a:gd name="T24" fmla="*/ 2147483646 w 1910"/>
              <a:gd name="T25" fmla="*/ 2147483646 h 1604"/>
              <a:gd name="T26" fmla="*/ 2147483646 w 1910"/>
              <a:gd name="T27" fmla="*/ 2147483646 h 1604"/>
              <a:gd name="T28" fmla="*/ 2147483646 w 1910"/>
              <a:gd name="T29" fmla="*/ 2147483646 h 1604"/>
              <a:gd name="T30" fmla="*/ 2147483646 w 1910"/>
              <a:gd name="T31" fmla="*/ 2147483646 h 1604"/>
              <a:gd name="T32" fmla="*/ 2147483646 w 1910"/>
              <a:gd name="T33" fmla="*/ 2147483646 h 1604"/>
              <a:gd name="T34" fmla="*/ 2147483646 w 1910"/>
              <a:gd name="T35" fmla="*/ 2147483646 h 1604"/>
              <a:gd name="T36" fmla="*/ 2147483646 w 1910"/>
              <a:gd name="T37" fmla="*/ 2147483646 h 1604"/>
              <a:gd name="T38" fmla="*/ 2147483646 w 1910"/>
              <a:gd name="T39" fmla="*/ 2147483646 h 1604"/>
              <a:gd name="T40" fmla="*/ 2147483646 w 1910"/>
              <a:gd name="T41" fmla="*/ 2147483646 h 1604"/>
              <a:gd name="T42" fmla="*/ 2147483646 w 1910"/>
              <a:gd name="T43" fmla="*/ 2147483646 h 16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10"/>
              <a:gd name="T67" fmla="*/ 0 h 1604"/>
              <a:gd name="T68" fmla="*/ 1910 w 1910"/>
              <a:gd name="T69" fmla="*/ 1604 h 16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10" h="1604">
                <a:moveTo>
                  <a:pt x="693" y="177"/>
                </a:moveTo>
                <a:cubicBezTo>
                  <a:pt x="826" y="210"/>
                  <a:pt x="1066" y="187"/>
                  <a:pt x="1193" y="217"/>
                </a:cubicBezTo>
                <a:cubicBezTo>
                  <a:pt x="1320" y="247"/>
                  <a:pt x="1436" y="294"/>
                  <a:pt x="1453" y="357"/>
                </a:cubicBezTo>
                <a:cubicBezTo>
                  <a:pt x="1470" y="420"/>
                  <a:pt x="1300" y="537"/>
                  <a:pt x="1293" y="597"/>
                </a:cubicBezTo>
                <a:cubicBezTo>
                  <a:pt x="1286" y="657"/>
                  <a:pt x="1346" y="677"/>
                  <a:pt x="1413" y="717"/>
                </a:cubicBezTo>
                <a:cubicBezTo>
                  <a:pt x="1480" y="757"/>
                  <a:pt x="1700" y="797"/>
                  <a:pt x="1693" y="837"/>
                </a:cubicBezTo>
                <a:cubicBezTo>
                  <a:pt x="1686" y="877"/>
                  <a:pt x="1460" y="907"/>
                  <a:pt x="1373" y="957"/>
                </a:cubicBezTo>
                <a:cubicBezTo>
                  <a:pt x="1286" y="1007"/>
                  <a:pt x="1153" y="1074"/>
                  <a:pt x="1173" y="1137"/>
                </a:cubicBezTo>
                <a:cubicBezTo>
                  <a:pt x="1193" y="1200"/>
                  <a:pt x="1376" y="1290"/>
                  <a:pt x="1493" y="1337"/>
                </a:cubicBezTo>
                <a:cubicBezTo>
                  <a:pt x="1610" y="1384"/>
                  <a:pt x="1836" y="1377"/>
                  <a:pt x="1873" y="1417"/>
                </a:cubicBezTo>
                <a:cubicBezTo>
                  <a:pt x="1910" y="1457"/>
                  <a:pt x="1780" y="1550"/>
                  <a:pt x="1713" y="1577"/>
                </a:cubicBezTo>
                <a:cubicBezTo>
                  <a:pt x="1646" y="1604"/>
                  <a:pt x="1566" y="1577"/>
                  <a:pt x="1473" y="1577"/>
                </a:cubicBezTo>
                <a:cubicBezTo>
                  <a:pt x="1380" y="1577"/>
                  <a:pt x="1266" y="1577"/>
                  <a:pt x="1153" y="1577"/>
                </a:cubicBezTo>
                <a:cubicBezTo>
                  <a:pt x="1040" y="1577"/>
                  <a:pt x="890" y="1577"/>
                  <a:pt x="793" y="1577"/>
                </a:cubicBezTo>
                <a:cubicBezTo>
                  <a:pt x="696" y="1577"/>
                  <a:pt x="663" y="1594"/>
                  <a:pt x="573" y="1577"/>
                </a:cubicBezTo>
                <a:cubicBezTo>
                  <a:pt x="483" y="1560"/>
                  <a:pt x="333" y="1577"/>
                  <a:pt x="253" y="1477"/>
                </a:cubicBezTo>
                <a:cubicBezTo>
                  <a:pt x="173" y="1377"/>
                  <a:pt x="90" y="1107"/>
                  <a:pt x="93" y="977"/>
                </a:cubicBezTo>
                <a:cubicBezTo>
                  <a:pt x="96" y="847"/>
                  <a:pt x="283" y="810"/>
                  <a:pt x="273" y="697"/>
                </a:cubicBezTo>
                <a:cubicBezTo>
                  <a:pt x="263" y="584"/>
                  <a:pt x="66" y="404"/>
                  <a:pt x="33" y="297"/>
                </a:cubicBezTo>
                <a:cubicBezTo>
                  <a:pt x="0" y="190"/>
                  <a:pt x="13" y="104"/>
                  <a:pt x="73" y="57"/>
                </a:cubicBezTo>
                <a:cubicBezTo>
                  <a:pt x="133" y="10"/>
                  <a:pt x="290" y="0"/>
                  <a:pt x="393" y="17"/>
                </a:cubicBezTo>
                <a:cubicBezTo>
                  <a:pt x="496" y="34"/>
                  <a:pt x="560" y="144"/>
                  <a:pt x="693" y="177"/>
                </a:cubicBezTo>
                <a:close/>
              </a:path>
            </a:pathLst>
          </a:custGeom>
          <a:solidFill>
            <a:srgbClr val="FF00FF"/>
          </a:solidFill>
          <a:ln w="9525">
            <a:solidFill>
              <a:srgbClr val="000000"/>
            </a:solidFill>
            <a:round/>
            <a:headEnd/>
            <a:tailEnd/>
          </a:ln>
        </p:spPr>
        <p:txBody>
          <a:bodyPr/>
          <a:lstStyle/>
          <a:p>
            <a:endParaRPr lang="en-GB"/>
          </a:p>
        </p:txBody>
      </p:sp>
      <p:sp>
        <p:nvSpPr>
          <p:cNvPr id="69641" name="Text Box 9"/>
          <p:cNvSpPr txBox="1">
            <a:spLocks noChangeArrowheads="1"/>
          </p:cNvSpPr>
          <p:nvPr/>
        </p:nvSpPr>
        <p:spPr bwMode="auto">
          <a:xfrm>
            <a:off x="4330700" y="3771900"/>
            <a:ext cx="1922463"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400" dirty="0"/>
              <a:t>Substrate</a:t>
            </a:r>
          </a:p>
          <a:p>
            <a:pPr eaLnBrk="1" hangingPunct="1">
              <a:spcBef>
                <a:spcPct val="0"/>
              </a:spcBef>
              <a:buFontTx/>
              <a:buNone/>
            </a:pPr>
            <a:r>
              <a:rPr lang="en-GB" altLang="en-US" sz="2400" dirty="0"/>
              <a:t>cannot fit into the </a:t>
            </a:r>
            <a:r>
              <a:rPr lang="en-GB" altLang="en-US" sz="2400" b="1" dirty="0">
                <a:solidFill>
                  <a:srgbClr val="008000"/>
                </a:solidFill>
              </a:rPr>
              <a:t>active site</a:t>
            </a:r>
          </a:p>
        </p:txBody>
      </p:sp>
      <p:sp>
        <p:nvSpPr>
          <p:cNvPr id="69639" name="AutoShape 7"/>
          <p:cNvSpPr>
            <a:spLocks noChangeArrowheads="1"/>
          </p:cNvSpPr>
          <p:nvPr/>
        </p:nvSpPr>
        <p:spPr bwMode="auto">
          <a:xfrm rot="809124">
            <a:off x="6786563" y="3938588"/>
            <a:ext cx="501650" cy="619125"/>
          </a:xfrm>
          <a:prstGeom prst="plus">
            <a:avLst>
              <a:gd name="adj" fmla="val 25000"/>
            </a:avLst>
          </a:prstGeom>
          <a:solidFill>
            <a:srgbClr val="FF6600"/>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11" name="Freeform 5">
            <a:extLst>
              <a:ext uri="{FF2B5EF4-FFF2-40B4-BE49-F238E27FC236}">
                <a16:creationId xmlns:a16="http://schemas.microsoft.com/office/drawing/2014/main" xmlns="" id="{7EAA8D4C-D0DA-4DB7-A67F-7C987C1D18B1}"/>
              </a:ext>
            </a:extLst>
          </p:cNvPr>
          <p:cNvSpPr>
            <a:spLocks/>
          </p:cNvSpPr>
          <p:nvPr/>
        </p:nvSpPr>
        <p:spPr bwMode="auto">
          <a:xfrm>
            <a:off x="6059400" y="2577763"/>
            <a:ext cx="1332000" cy="1872000"/>
          </a:xfrm>
          <a:custGeom>
            <a:avLst/>
            <a:gdLst>
              <a:gd name="T0" fmla="*/ 28 w 1079"/>
              <a:gd name="T1" fmla="*/ 362 h 1339"/>
              <a:gd name="T2" fmla="*/ 10 w 1079"/>
              <a:gd name="T3" fmla="*/ 343 h 1339"/>
              <a:gd name="T4" fmla="*/ 6 w 1079"/>
              <a:gd name="T5" fmla="*/ 290 h 1339"/>
              <a:gd name="T6" fmla="*/ 6 w 1079"/>
              <a:gd name="T7" fmla="*/ 209 h 1339"/>
              <a:gd name="T8" fmla="*/ 10 w 1079"/>
              <a:gd name="T9" fmla="*/ 125 h 1339"/>
              <a:gd name="T10" fmla="*/ 22 w 1079"/>
              <a:gd name="T11" fmla="*/ 66 h 1339"/>
              <a:gd name="T12" fmla="*/ 32 w 1079"/>
              <a:gd name="T13" fmla="*/ 41 h 1339"/>
              <a:gd name="T14" fmla="*/ 42 w 1079"/>
              <a:gd name="T15" fmla="*/ 16 h 1339"/>
              <a:gd name="T16" fmla="*/ 77 w 1079"/>
              <a:gd name="T17" fmla="*/ 9 h 1339"/>
              <a:gd name="T18" fmla="*/ 103 w 1079"/>
              <a:gd name="T19" fmla="*/ 47 h 1339"/>
              <a:gd name="T20" fmla="*/ 130 w 1079"/>
              <a:gd name="T21" fmla="*/ 246 h 1339"/>
              <a:gd name="T22" fmla="*/ 135 w 1079"/>
              <a:gd name="T23" fmla="*/ 496 h 1339"/>
              <a:gd name="T24" fmla="*/ 131 w 1079"/>
              <a:gd name="T25" fmla="*/ 753 h 1339"/>
              <a:gd name="T26" fmla="*/ 115 w 1079"/>
              <a:gd name="T27" fmla="*/ 826 h 1339"/>
              <a:gd name="T28" fmla="*/ 94 w 1079"/>
              <a:gd name="T29" fmla="*/ 794 h 1339"/>
              <a:gd name="T30" fmla="*/ 87 w 1079"/>
              <a:gd name="T31" fmla="*/ 888 h 1339"/>
              <a:gd name="T32" fmla="*/ 72 w 1079"/>
              <a:gd name="T33" fmla="*/ 901 h 1339"/>
              <a:gd name="T34" fmla="*/ 66 w 1079"/>
              <a:gd name="T35" fmla="*/ 1049 h 1339"/>
              <a:gd name="T36" fmla="*/ 66 w 1079"/>
              <a:gd name="T37" fmla="*/ 1080 h 1339"/>
              <a:gd name="T38" fmla="*/ 38 w 1079"/>
              <a:gd name="T39" fmla="*/ 1110 h 1339"/>
              <a:gd name="T40" fmla="*/ 23 w 1079"/>
              <a:gd name="T41" fmla="*/ 1120 h 1339"/>
              <a:gd name="T42" fmla="*/ 5 w 1079"/>
              <a:gd name="T43" fmla="*/ 1019 h 1339"/>
              <a:gd name="T44" fmla="*/ 2 w 1079"/>
              <a:gd name="T45" fmla="*/ 881 h 1339"/>
              <a:gd name="T46" fmla="*/ 7 w 1079"/>
              <a:gd name="T47" fmla="*/ 771 h 1339"/>
              <a:gd name="T48" fmla="*/ 32 w 1079"/>
              <a:gd name="T49" fmla="*/ 766 h 1339"/>
              <a:gd name="T50" fmla="*/ 53 w 1079"/>
              <a:gd name="T51" fmla="*/ 766 h 1339"/>
              <a:gd name="T52" fmla="*/ 60 w 1079"/>
              <a:gd name="T53" fmla="*/ 702 h 1339"/>
              <a:gd name="T54" fmla="*/ 41 w 1079"/>
              <a:gd name="T55" fmla="*/ 671 h 1339"/>
              <a:gd name="T56" fmla="*/ 32 w 1079"/>
              <a:gd name="T57" fmla="*/ 618 h 1339"/>
              <a:gd name="T58" fmla="*/ 48 w 1079"/>
              <a:gd name="T59" fmla="*/ 574 h 1339"/>
              <a:gd name="T60" fmla="*/ 50 w 1079"/>
              <a:gd name="T61" fmla="*/ 530 h 1339"/>
              <a:gd name="T62" fmla="*/ 38 w 1079"/>
              <a:gd name="T63" fmla="*/ 484 h 1339"/>
              <a:gd name="T64" fmla="*/ 43 w 1079"/>
              <a:gd name="T65" fmla="*/ 432 h 1339"/>
              <a:gd name="T66" fmla="*/ 41 w 1079"/>
              <a:gd name="T67" fmla="*/ 405 h 1339"/>
              <a:gd name="T68" fmla="*/ 32 w 1079"/>
              <a:gd name="T69" fmla="*/ 374 h 1339"/>
              <a:gd name="T70" fmla="*/ 28 w 1079"/>
              <a:gd name="T71" fmla="*/ 362 h 13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79"/>
              <a:gd name="T109" fmla="*/ 0 h 1339"/>
              <a:gd name="T110" fmla="*/ 1079 w 1079"/>
              <a:gd name="T111" fmla="*/ 1339 h 13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79" h="1339">
                <a:moveTo>
                  <a:pt x="219" y="428"/>
                </a:moveTo>
                <a:cubicBezTo>
                  <a:pt x="189" y="423"/>
                  <a:pt x="104" y="425"/>
                  <a:pt x="76" y="409"/>
                </a:cubicBezTo>
                <a:cubicBezTo>
                  <a:pt x="49" y="394"/>
                  <a:pt x="56" y="360"/>
                  <a:pt x="52" y="334"/>
                </a:cubicBezTo>
                <a:cubicBezTo>
                  <a:pt x="48" y="308"/>
                  <a:pt x="48" y="284"/>
                  <a:pt x="52" y="253"/>
                </a:cubicBezTo>
                <a:cubicBezTo>
                  <a:pt x="56" y="222"/>
                  <a:pt x="56" y="178"/>
                  <a:pt x="76" y="147"/>
                </a:cubicBezTo>
                <a:cubicBezTo>
                  <a:pt x="97" y="116"/>
                  <a:pt x="147" y="83"/>
                  <a:pt x="176" y="66"/>
                </a:cubicBezTo>
                <a:cubicBezTo>
                  <a:pt x="204" y="48"/>
                  <a:pt x="224" y="49"/>
                  <a:pt x="250" y="41"/>
                </a:cubicBezTo>
                <a:cubicBezTo>
                  <a:pt x="276" y="32"/>
                  <a:pt x="271" y="21"/>
                  <a:pt x="330" y="16"/>
                </a:cubicBezTo>
                <a:cubicBezTo>
                  <a:pt x="390" y="10"/>
                  <a:pt x="528" y="4"/>
                  <a:pt x="609" y="9"/>
                </a:cubicBezTo>
                <a:cubicBezTo>
                  <a:pt x="690" y="15"/>
                  <a:pt x="748" y="0"/>
                  <a:pt x="819" y="47"/>
                </a:cubicBezTo>
                <a:cubicBezTo>
                  <a:pt x="891" y="94"/>
                  <a:pt x="994" y="201"/>
                  <a:pt x="1036" y="290"/>
                </a:cubicBezTo>
                <a:cubicBezTo>
                  <a:pt x="1079" y="380"/>
                  <a:pt x="1073" y="484"/>
                  <a:pt x="1073" y="584"/>
                </a:cubicBezTo>
                <a:cubicBezTo>
                  <a:pt x="1073" y="684"/>
                  <a:pt x="1066" y="823"/>
                  <a:pt x="1039" y="888"/>
                </a:cubicBezTo>
                <a:cubicBezTo>
                  <a:pt x="1012" y="953"/>
                  <a:pt x="961" y="965"/>
                  <a:pt x="912" y="973"/>
                </a:cubicBezTo>
                <a:cubicBezTo>
                  <a:pt x="863" y="981"/>
                  <a:pt x="782" y="924"/>
                  <a:pt x="747" y="936"/>
                </a:cubicBezTo>
                <a:cubicBezTo>
                  <a:pt x="712" y="948"/>
                  <a:pt x="729" y="1027"/>
                  <a:pt x="702" y="1048"/>
                </a:cubicBezTo>
                <a:cubicBezTo>
                  <a:pt x="675" y="1069"/>
                  <a:pt x="610" y="1032"/>
                  <a:pt x="582" y="1063"/>
                </a:cubicBezTo>
                <a:cubicBezTo>
                  <a:pt x="554" y="1094"/>
                  <a:pt x="545" y="1201"/>
                  <a:pt x="537" y="1236"/>
                </a:cubicBezTo>
                <a:cubicBezTo>
                  <a:pt x="529" y="1271"/>
                  <a:pt x="574" y="1259"/>
                  <a:pt x="535" y="1271"/>
                </a:cubicBezTo>
                <a:cubicBezTo>
                  <a:pt x="496" y="1283"/>
                  <a:pt x="358" y="1300"/>
                  <a:pt x="299" y="1309"/>
                </a:cubicBezTo>
                <a:cubicBezTo>
                  <a:pt x="241" y="1317"/>
                  <a:pt x="224" y="1339"/>
                  <a:pt x="182" y="1321"/>
                </a:cubicBezTo>
                <a:cubicBezTo>
                  <a:pt x="139" y="1303"/>
                  <a:pt x="76" y="1249"/>
                  <a:pt x="46" y="1203"/>
                </a:cubicBezTo>
                <a:cubicBezTo>
                  <a:pt x="15" y="1156"/>
                  <a:pt x="0" y="1089"/>
                  <a:pt x="2" y="1040"/>
                </a:cubicBezTo>
                <a:cubicBezTo>
                  <a:pt x="4" y="991"/>
                  <a:pt x="18" y="932"/>
                  <a:pt x="58" y="909"/>
                </a:cubicBezTo>
                <a:cubicBezTo>
                  <a:pt x="98" y="886"/>
                  <a:pt x="184" y="904"/>
                  <a:pt x="244" y="903"/>
                </a:cubicBezTo>
                <a:cubicBezTo>
                  <a:pt x="303" y="902"/>
                  <a:pt x="379" y="915"/>
                  <a:pt x="417" y="903"/>
                </a:cubicBezTo>
                <a:cubicBezTo>
                  <a:pt x="455" y="890"/>
                  <a:pt x="489" y="846"/>
                  <a:pt x="473" y="828"/>
                </a:cubicBezTo>
                <a:cubicBezTo>
                  <a:pt x="456" y="809"/>
                  <a:pt x="356" y="807"/>
                  <a:pt x="318" y="790"/>
                </a:cubicBezTo>
                <a:cubicBezTo>
                  <a:pt x="280" y="774"/>
                  <a:pt x="233" y="746"/>
                  <a:pt x="244" y="728"/>
                </a:cubicBezTo>
                <a:cubicBezTo>
                  <a:pt x="254" y="709"/>
                  <a:pt x="353" y="696"/>
                  <a:pt x="380" y="678"/>
                </a:cubicBezTo>
                <a:cubicBezTo>
                  <a:pt x="407" y="660"/>
                  <a:pt x="419" y="639"/>
                  <a:pt x="405" y="622"/>
                </a:cubicBezTo>
                <a:cubicBezTo>
                  <a:pt x="390" y="604"/>
                  <a:pt x="303" y="590"/>
                  <a:pt x="293" y="572"/>
                </a:cubicBezTo>
                <a:cubicBezTo>
                  <a:pt x="283" y="553"/>
                  <a:pt x="339" y="526"/>
                  <a:pt x="343" y="509"/>
                </a:cubicBezTo>
                <a:cubicBezTo>
                  <a:pt x="347" y="493"/>
                  <a:pt x="332" y="483"/>
                  <a:pt x="318" y="472"/>
                </a:cubicBezTo>
                <a:cubicBezTo>
                  <a:pt x="303" y="460"/>
                  <a:pt x="275" y="447"/>
                  <a:pt x="256" y="440"/>
                </a:cubicBezTo>
                <a:cubicBezTo>
                  <a:pt x="237" y="434"/>
                  <a:pt x="249" y="433"/>
                  <a:pt x="219" y="428"/>
                </a:cubicBezTo>
                <a:close/>
              </a:path>
            </a:pathLst>
          </a:custGeom>
          <a:solidFill>
            <a:srgbClr val="FFFF00"/>
          </a:solidFill>
          <a:ln w="9525">
            <a:solidFill>
              <a:srgbClr val="000000"/>
            </a:solidFill>
            <a:round/>
            <a:headEnd/>
            <a:tailEnd/>
          </a:ln>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39"/>
                                        </p:tgtEl>
                                        <p:attrNameLst>
                                          <p:attrName>style.visibility</p:attrName>
                                        </p:attrNameLst>
                                      </p:cBhvr>
                                      <p:to>
                                        <p:strVal val="visible"/>
                                      </p:to>
                                    </p:set>
                                    <p:anim calcmode="lin" valueType="num">
                                      <p:cBhvr additive="base">
                                        <p:cTn id="7" dur="500" fill="hold"/>
                                        <p:tgtEl>
                                          <p:spTgt spid="69639"/>
                                        </p:tgtEl>
                                        <p:attrNameLst>
                                          <p:attrName>ppt_x</p:attrName>
                                        </p:attrNameLst>
                                      </p:cBhvr>
                                      <p:tavLst>
                                        <p:tav tm="0">
                                          <p:val>
                                            <p:strVal val="#ppt_x"/>
                                          </p:val>
                                        </p:tav>
                                        <p:tav tm="100000">
                                          <p:val>
                                            <p:strVal val="#ppt_x"/>
                                          </p:val>
                                        </p:tav>
                                      </p:tavLst>
                                    </p:anim>
                                    <p:anim calcmode="lin" valueType="num">
                                      <p:cBhvr additive="base">
                                        <p:cTn id="8" dur="500" fill="hold"/>
                                        <p:tgtEl>
                                          <p:spTgt spid="69639"/>
                                        </p:tgtEl>
                                        <p:attrNameLst>
                                          <p:attrName>ppt_y</p:attrName>
                                        </p:attrNameLst>
                                      </p:cBhvr>
                                      <p:tavLst>
                                        <p:tav tm="0">
                                          <p:val>
                                            <p:strVal val="1+#ppt_h/2"/>
                                          </p:val>
                                        </p:tav>
                                        <p:tav tm="100000">
                                          <p:val>
                                            <p:strVal val="#ppt_y"/>
                                          </p:val>
                                        </p:tav>
                                      </p:tavLst>
                                    </p:anim>
                                  </p:childTnLst>
                                </p:cTn>
                              </p:par>
                              <p:par>
                                <p:cTn id="9" presetID="0" presetClass="entr" presetSubtype="56820872" fill="hold" grpId="0" nodeType="withEffect">
                                  <p:stCondLst>
                                    <p:cond delay="0"/>
                                  </p:stCondLst>
                                  <p:childTnLst>
                                    <p:set>
                                      <p:cBhvr>
                                        <p:cTn id="10" dur="1" fill="hold">
                                          <p:stCondLst>
                                            <p:cond delay="499"/>
                                          </p:stCondLst>
                                        </p:cTn>
                                        <p:tgtEl>
                                          <p:spTgt spid="696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9638"/>
                                        </p:tgtEl>
                                        <p:attrNameLst>
                                          <p:attrName>style.visibility</p:attrName>
                                        </p:attrNameLst>
                                      </p:cBhvr>
                                      <p:to>
                                        <p:strVal val="visible"/>
                                      </p:to>
                                    </p:set>
                                    <p:animEffect transition="in" filter="fade">
                                      <p:cBhvr>
                                        <p:cTn id="18" dur="500"/>
                                        <p:tgtEl>
                                          <p:spTgt spid="6963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69640"/>
                                        </p:tgtEl>
                                        <p:attrNameLst>
                                          <p:attrName>style.visibility</p:attrName>
                                        </p:attrNameLst>
                                      </p:cBhvr>
                                      <p:to>
                                        <p:strVal val="visible"/>
                                      </p:to>
                                    </p:set>
                                    <p:anim calcmode="lin" valueType="num">
                                      <p:cBhvr additive="base">
                                        <p:cTn id="23" dur="500" fill="hold"/>
                                        <p:tgtEl>
                                          <p:spTgt spid="69640"/>
                                        </p:tgtEl>
                                        <p:attrNameLst>
                                          <p:attrName>ppt_x</p:attrName>
                                        </p:attrNameLst>
                                      </p:cBhvr>
                                      <p:tavLst>
                                        <p:tav tm="0">
                                          <p:val>
                                            <p:strVal val="1+#ppt_w/2"/>
                                          </p:val>
                                        </p:tav>
                                        <p:tav tm="100000">
                                          <p:val>
                                            <p:strVal val="#ppt_x"/>
                                          </p:val>
                                        </p:tav>
                                      </p:tavLst>
                                    </p:anim>
                                    <p:anim calcmode="lin" valueType="num">
                                      <p:cBhvr additive="base">
                                        <p:cTn id="24" dur="500" fill="hold"/>
                                        <p:tgtEl>
                                          <p:spTgt spid="69640"/>
                                        </p:tgtEl>
                                        <p:attrNameLst>
                                          <p:attrName>ppt_y</p:attrName>
                                        </p:attrNameLst>
                                      </p:cBhvr>
                                      <p:tavLst>
                                        <p:tav tm="0">
                                          <p:val>
                                            <p:strVal val="#ppt_y"/>
                                          </p:val>
                                        </p:tav>
                                        <p:tav tm="100000">
                                          <p:val>
                                            <p:strVal val="#ppt_y"/>
                                          </p:val>
                                        </p:tav>
                                      </p:tavLst>
                                    </p:anim>
                                  </p:childTnLst>
                                </p:cTn>
                              </p:par>
                              <p:par>
                                <p:cTn id="25" presetID="0" presetClass="entr" presetSubtype="56821628" fill="hold" grpId="0" nodeType="withEffect">
                                  <p:stCondLst>
                                    <p:cond delay="0"/>
                                  </p:stCondLst>
                                  <p:childTnLst>
                                    <p:set>
                                      <p:cBhvr>
                                        <p:cTn id="26" dur="1" fill="hold">
                                          <p:stCondLst>
                                            <p:cond delay="499"/>
                                          </p:stCondLst>
                                        </p:cTn>
                                        <p:tgtEl>
                                          <p:spTgt spid="69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autoUpdateAnimBg="0"/>
      <p:bldP spid="69638" grpId="0" animBg="1"/>
      <p:bldP spid="69641" grpId="0" autoUpdateAnimBg="0"/>
      <p:bldP spid="6963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2"/>
          <p:cNvSpPr txBox="1">
            <a:spLocks noChangeArrowheads="1"/>
          </p:cNvSpPr>
          <p:nvPr/>
        </p:nvSpPr>
        <p:spPr bwMode="auto">
          <a:xfrm>
            <a:off x="647700" y="381000"/>
            <a:ext cx="7848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a:solidFill>
                  <a:srgbClr val="C00000"/>
                </a:solidFill>
                <a:cs typeface="Arial" panose="020B0604020202020204" pitchFamily="34" charset="0"/>
              </a:rPr>
              <a:t>Protein classification by function</a:t>
            </a:r>
          </a:p>
        </p:txBody>
      </p:sp>
      <p:sp>
        <p:nvSpPr>
          <p:cNvPr id="9219" name="TextBox 2"/>
          <p:cNvSpPr txBox="1">
            <a:spLocks noChangeArrowheads="1"/>
          </p:cNvSpPr>
          <p:nvPr/>
        </p:nvSpPr>
        <p:spPr bwMode="auto">
          <a:xfrm>
            <a:off x="76200" y="1295400"/>
            <a:ext cx="8915400" cy="163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1200"/>
              </a:spcAft>
              <a:buFontTx/>
              <a:buNone/>
            </a:pPr>
            <a:r>
              <a:rPr lang="en-US" altLang="en-US" sz="2000" b="1"/>
              <a:t>Enzymes:</a:t>
            </a:r>
            <a:r>
              <a:rPr lang="en-US" altLang="en-US" sz="2000"/>
              <a:t> catalyze chemical reactions.</a:t>
            </a:r>
          </a:p>
          <a:p>
            <a:pPr>
              <a:spcBef>
                <a:spcPct val="0"/>
              </a:spcBef>
              <a:spcAft>
                <a:spcPts val="1200"/>
              </a:spcAft>
              <a:buFontTx/>
              <a:buNone/>
            </a:pPr>
            <a:r>
              <a:rPr lang="en-US" altLang="en-US" sz="2000" b="1"/>
              <a:t>Regulatory proteins:</a:t>
            </a:r>
            <a:r>
              <a:rPr lang="en-US" altLang="en-US" sz="2000"/>
              <a:t> bind to protein receptors, e.g. hormones such as insulin.</a:t>
            </a:r>
          </a:p>
          <a:p>
            <a:pPr>
              <a:spcBef>
                <a:spcPct val="0"/>
              </a:spcBef>
              <a:spcAft>
                <a:spcPts val="1200"/>
              </a:spcAft>
              <a:buFontTx/>
              <a:buNone/>
            </a:pPr>
            <a:r>
              <a:rPr lang="en-US" altLang="en-US" sz="2000" b="1"/>
              <a:t>Transport proteins:</a:t>
            </a:r>
            <a:r>
              <a:rPr lang="en-US" altLang="en-US" sz="2000"/>
              <a:t> e.g. myoglobin and hemoglobin transport O</a:t>
            </a:r>
            <a:r>
              <a:rPr lang="en-US" altLang="en-US" sz="2000" baseline="-25000"/>
              <a:t>2</a:t>
            </a:r>
            <a:r>
              <a:rPr lang="en-US" altLang="en-US" sz="200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29"/>
          <p:cNvGrpSpPr>
            <a:grpSpLocks/>
          </p:cNvGrpSpPr>
          <p:nvPr/>
        </p:nvGrpSpPr>
        <p:grpSpPr bwMode="auto">
          <a:xfrm>
            <a:off x="1392238" y="2719388"/>
            <a:ext cx="873125" cy="1538287"/>
            <a:chOff x="877" y="1713"/>
            <a:chExt cx="550" cy="969"/>
          </a:xfrm>
        </p:grpSpPr>
        <p:sp>
          <p:nvSpPr>
            <p:cNvPr id="105495" name="Freeform 6"/>
            <p:cNvSpPr>
              <a:spLocks/>
            </p:cNvSpPr>
            <p:nvPr/>
          </p:nvSpPr>
          <p:spPr bwMode="auto">
            <a:xfrm>
              <a:off x="877" y="1713"/>
              <a:ext cx="550" cy="969"/>
            </a:xfrm>
            <a:custGeom>
              <a:avLst/>
              <a:gdLst>
                <a:gd name="T0" fmla="*/ 1 w 1079"/>
                <a:gd name="T1" fmla="*/ 1 h 1339"/>
                <a:gd name="T2" fmla="*/ 1 w 1079"/>
                <a:gd name="T3" fmla="*/ 1 h 1339"/>
                <a:gd name="T4" fmla="*/ 1 w 1079"/>
                <a:gd name="T5" fmla="*/ 1 h 1339"/>
                <a:gd name="T6" fmla="*/ 1 w 1079"/>
                <a:gd name="T7" fmla="*/ 1 h 1339"/>
                <a:gd name="T8" fmla="*/ 1 w 1079"/>
                <a:gd name="T9" fmla="*/ 1 h 1339"/>
                <a:gd name="T10" fmla="*/ 1 w 1079"/>
                <a:gd name="T11" fmla="*/ 1 h 1339"/>
                <a:gd name="T12" fmla="*/ 1 w 1079"/>
                <a:gd name="T13" fmla="*/ 1 h 1339"/>
                <a:gd name="T14" fmla="*/ 1 w 1079"/>
                <a:gd name="T15" fmla="*/ 1 h 1339"/>
                <a:gd name="T16" fmla="*/ 1 w 1079"/>
                <a:gd name="T17" fmla="*/ 1 h 1339"/>
                <a:gd name="T18" fmla="*/ 1 w 1079"/>
                <a:gd name="T19" fmla="*/ 1 h 1339"/>
                <a:gd name="T20" fmla="*/ 1 w 1079"/>
                <a:gd name="T21" fmla="*/ 1 h 1339"/>
                <a:gd name="T22" fmla="*/ 1 w 1079"/>
                <a:gd name="T23" fmla="*/ 1 h 1339"/>
                <a:gd name="T24" fmla="*/ 1 w 1079"/>
                <a:gd name="T25" fmla="*/ 1 h 1339"/>
                <a:gd name="T26" fmla="*/ 1 w 1079"/>
                <a:gd name="T27" fmla="*/ 1 h 1339"/>
                <a:gd name="T28" fmla="*/ 1 w 1079"/>
                <a:gd name="T29" fmla="*/ 1 h 1339"/>
                <a:gd name="T30" fmla="*/ 1 w 1079"/>
                <a:gd name="T31" fmla="*/ 1 h 1339"/>
                <a:gd name="T32" fmla="*/ 1 w 1079"/>
                <a:gd name="T33" fmla="*/ 1 h 1339"/>
                <a:gd name="T34" fmla="*/ 1 w 1079"/>
                <a:gd name="T35" fmla="*/ 1 h 1339"/>
                <a:gd name="T36" fmla="*/ 1 w 1079"/>
                <a:gd name="T37" fmla="*/ 1 h 1339"/>
                <a:gd name="T38" fmla="*/ 1 w 1079"/>
                <a:gd name="T39" fmla="*/ 1 h 1339"/>
                <a:gd name="T40" fmla="*/ 1 w 1079"/>
                <a:gd name="T41" fmla="*/ 1 h 1339"/>
                <a:gd name="T42" fmla="*/ 1 w 1079"/>
                <a:gd name="T43" fmla="*/ 1 h 1339"/>
                <a:gd name="T44" fmla="*/ 1 w 1079"/>
                <a:gd name="T45" fmla="*/ 1 h 1339"/>
                <a:gd name="T46" fmla="*/ 1 w 1079"/>
                <a:gd name="T47" fmla="*/ 1 h 1339"/>
                <a:gd name="T48" fmla="*/ 1 w 1079"/>
                <a:gd name="T49" fmla="*/ 1 h 1339"/>
                <a:gd name="T50" fmla="*/ 1 w 1079"/>
                <a:gd name="T51" fmla="*/ 1 h 1339"/>
                <a:gd name="T52" fmla="*/ 1 w 1079"/>
                <a:gd name="T53" fmla="*/ 1 h 1339"/>
                <a:gd name="T54" fmla="*/ 1 w 1079"/>
                <a:gd name="T55" fmla="*/ 1 h 1339"/>
                <a:gd name="T56" fmla="*/ 1 w 1079"/>
                <a:gd name="T57" fmla="*/ 1 h 1339"/>
                <a:gd name="T58" fmla="*/ 1 w 1079"/>
                <a:gd name="T59" fmla="*/ 1 h 1339"/>
                <a:gd name="T60" fmla="*/ 1 w 1079"/>
                <a:gd name="T61" fmla="*/ 1 h 1339"/>
                <a:gd name="T62" fmla="*/ 1 w 1079"/>
                <a:gd name="T63" fmla="*/ 1 h 1339"/>
                <a:gd name="T64" fmla="*/ 1 w 1079"/>
                <a:gd name="T65" fmla="*/ 1 h 1339"/>
                <a:gd name="T66" fmla="*/ 1 w 1079"/>
                <a:gd name="T67" fmla="*/ 1 h 1339"/>
                <a:gd name="T68" fmla="*/ 1 w 1079"/>
                <a:gd name="T69" fmla="*/ 1 h 1339"/>
                <a:gd name="T70" fmla="*/ 1 w 1079"/>
                <a:gd name="T71" fmla="*/ 1 h 13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79"/>
                <a:gd name="T109" fmla="*/ 0 h 1339"/>
                <a:gd name="T110" fmla="*/ 1079 w 1079"/>
                <a:gd name="T111" fmla="*/ 1339 h 13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79" h="1339">
                  <a:moveTo>
                    <a:pt x="219" y="428"/>
                  </a:moveTo>
                  <a:cubicBezTo>
                    <a:pt x="189" y="423"/>
                    <a:pt x="104" y="425"/>
                    <a:pt x="76" y="409"/>
                  </a:cubicBezTo>
                  <a:cubicBezTo>
                    <a:pt x="49" y="394"/>
                    <a:pt x="56" y="360"/>
                    <a:pt x="52" y="334"/>
                  </a:cubicBezTo>
                  <a:cubicBezTo>
                    <a:pt x="48" y="308"/>
                    <a:pt x="48" y="284"/>
                    <a:pt x="52" y="253"/>
                  </a:cubicBezTo>
                  <a:cubicBezTo>
                    <a:pt x="56" y="222"/>
                    <a:pt x="56" y="178"/>
                    <a:pt x="76" y="147"/>
                  </a:cubicBezTo>
                  <a:cubicBezTo>
                    <a:pt x="97" y="116"/>
                    <a:pt x="147" y="83"/>
                    <a:pt x="176" y="66"/>
                  </a:cubicBezTo>
                  <a:cubicBezTo>
                    <a:pt x="204" y="48"/>
                    <a:pt x="224" y="49"/>
                    <a:pt x="250" y="41"/>
                  </a:cubicBezTo>
                  <a:cubicBezTo>
                    <a:pt x="276" y="32"/>
                    <a:pt x="271" y="21"/>
                    <a:pt x="330" y="16"/>
                  </a:cubicBezTo>
                  <a:cubicBezTo>
                    <a:pt x="390" y="10"/>
                    <a:pt x="528" y="4"/>
                    <a:pt x="609" y="9"/>
                  </a:cubicBezTo>
                  <a:cubicBezTo>
                    <a:pt x="690" y="15"/>
                    <a:pt x="748" y="0"/>
                    <a:pt x="819" y="47"/>
                  </a:cubicBezTo>
                  <a:cubicBezTo>
                    <a:pt x="891" y="94"/>
                    <a:pt x="994" y="201"/>
                    <a:pt x="1036" y="290"/>
                  </a:cubicBezTo>
                  <a:cubicBezTo>
                    <a:pt x="1079" y="380"/>
                    <a:pt x="1073" y="484"/>
                    <a:pt x="1073" y="584"/>
                  </a:cubicBezTo>
                  <a:cubicBezTo>
                    <a:pt x="1073" y="684"/>
                    <a:pt x="1066" y="823"/>
                    <a:pt x="1039" y="888"/>
                  </a:cubicBezTo>
                  <a:cubicBezTo>
                    <a:pt x="1012" y="953"/>
                    <a:pt x="961" y="965"/>
                    <a:pt x="912" y="973"/>
                  </a:cubicBezTo>
                  <a:cubicBezTo>
                    <a:pt x="863" y="981"/>
                    <a:pt x="782" y="924"/>
                    <a:pt x="747" y="936"/>
                  </a:cubicBezTo>
                  <a:cubicBezTo>
                    <a:pt x="712" y="948"/>
                    <a:pt x="729" y="1027"/>
                    <a:pt x="702" y="1048"/>
                  </a:cubicBezTo>
                  <a:cubicBezTo>
                    <a:pt x="675" y="1069"/>
                    <a:pt x="610" y="1032"/>
                    <a:pt x="582" y="1063"/>
                  </a:cubicBezTo>
                  <a:cubicBezTo>
                    <a:pt x="554" y="1094"/>
                    <a:pt x="545" y="1201"/>
                    <a:pt x="537" y="1236"/>
                  </a:cubicBezTo>
                  <a:cubicBezTo>
                    <a:pt x="529" y="1271"/>
                    <a:pt x="574" y="1259"/>
                    <a:pt x="535" y="1271"/>
                  </a:cubicBezTo>
                  <a:cubicBezTo>
                    <a:pt x="496" y="1283"/>
                    <a:pt x="358" y="1300"/>
                    <a:pt x="299" y="1309"/>
                  </a:cubicBezTo>
                  <a:cubicBezTo>
                    <a:pt x="241" y="1317"/>
                    <a:pt x="224" y="1339"/>
                    <a:pt x="182" y="1321"/>
                  </a:cubicBezTo>
                  <a:cubicBezTo>
                    <a:pt x="139" y="1303"/>
                    <a:pt x="76" y="1249"/>
                    <a:pt x="46" y="1203"/>
                  </a:cubicBezTo>
                  <a:cubicBezTo>
                    <a:pt x="15" y="1156"/>
                    <a:pt x="0" y="1089"/>
                    <a:pt x="2" y="1040"/>
                  </a:cubicBezTo>
                  <a:cubicBezTo>
                    <a:pt x="4" y="991"/>
                    <a:pt x="18" y="932"/>
                    <a:pt x="58" y="909"/>
                  </a:cubicBezTo>
                  <a:cubicBezTo>
                    <a:pt x="98" y="886"/>
                    <a:pt x="184" y="904"/>
                    <a:pt x="244" y="903"/>
                  </a:cubicBezTo>
                  <a:cubicBezTo>
                    <a:pt x="303" y="902"/>
                    <a:pt x="379" y="915"/>
                    <a:pt x="417" y="903"/>
                  </a:cubicBezTo>
                  <a:cubicBezTo>
                    <a:pt x="455" y="890"/>
                    <a:pt x="489" y="846"/>
                    <a:pt x="473" y="828"/>
                  </a:cubicBezTo>
                  <a:cubicBezTo>
                    <a:pt x="456" y="809"/>
                    <a:pt x="356" y="807"/>
                    <a:pt x="318" y="790"/>
                  </a:cubicBezTo>
                  <a:cubicBezTo>
                    <a:pt x="280" y="774"/>
                    <a:pt x="233" y="746"/>
                    <a:pt x="244" y="728"/>
                  </a:cubicBezTo>
                  <a:cubicBezTo>
                    <a:pt x="254" y="709"/>
                    <a:pt x="353" y="696"/>
                    <a:pt x="380" y="678"/>
                  </a:cubicBezTo>
                  <a:cubicBezTo>
                    <a:pt x="407" y="660"/>
                    <a:pt x="419" y="639"/>
                    <a:pt x="405" y="622"/>
                  </a:cubicBezTo>
                  <a:cubicBezTo>
                    <a:pt x="390" y="604"/>
                    <a:pt x="303" y="590"/>
                    <a:pt x="293" y="572"/>
                  </a:cubicBezTo>
                  <a:cubicBezTo>
                    <a:pt x="283" y="553"/>
                    <a:pt x="339" y="526"/>
                    <a:pt x="343" y="509"/>
                  </a:cubicBezTo>
                  <a:cubicBezTo>
                    <a:pt x="347" y="493"/>
                    <a:pt x="332" y="483"/>
                    <a:pt x="318" y="472"/>
                  </a:cubicBezTo>
                  <a:cubicBezTo>
                    <a:pt x="303" y="460"/>
                    <a:pt x="275" y="447"/>
                    <a:pt x="256" y="440"/>
                  </a:cubicBezTo>
                  <a:cubicBezTo>
                    <a:pt x="237" y="434"/>
                    <a:pt x="249" y="433"/>
                    <a:pt x="219" y="428"/>
                  </a:cubicBezTo>
                  <a:close/>
                </a:path>
              </a:pathLst>
            </a:custGeom>
            <a:solidFill>
              <a:srgbClr val="FFFF00"/>
            </a:solidFill>
            <a:ln w="9525">
              <a:solidFill>
                <a:srgbClr val="000000"/>
              </a:solidFill>
              <a:round/>
              <a:headEnd/>
              <a:tailEnd/>
            </a:ln>
          </p:spPr>
          <p:txBody>
            <a:bodyPr/>
            <a:lstStyle/>
            <a:p>
              <a:endParaRPr lang="en-GB"/>
            </a:p>
          </p:txBody>
        </p:sp>
        <p:sp>
          <p:nvSpPr>
            <p:cNvPr id="105496" name="Text Box 7"/>
            <p:cNvSpPr txBox="1">
              <a:spLocks noChangeArrowheads="1"/>
            </p:cNvSpPr>
            <p:nvPr/>
          </p:nvSpPr>
          <p:spPr bwMode="auto">
            <a:xfrm>
              <a:off x="1124" y="1925"/>
              <a:ext cx="184"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3873" tIns="31937" rIns="63873" bIns="31937"/>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FR" altLang="en-US" sz="2000" b="1">
                  <a:solidFill>
                    <a:srgbClr val="000000"/>
                  </a:solidFill>
                </a:rPr>
                <a:t>E</a:t>
              </a:r>
              <a:endParaRPr lang="en-GB" altLang="en-US" sz="2000"/>
            </a:p>
          </p:txBody>
        </p:sp>
      </p:grpSp>
      <p:sp>
        <p:nvSpPr>
          <p:cNvPr id="105475" name="Arc 8"/>
          <p:cNvSpPr>
            <a:spLocks/>
          </p:cNvSpPr>
          <p:nvPr/>
        </p:nvSpPr>
        <p:spPr bwMode="auto">
          <a:xfrm rot="2115103" flipV="1">
            <a:off x="2049463" y="3684588"/>
            <a:ext cx="406400" cy="533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105476" name="Text Box 9"/>
          <p:cNvSpPr txBox="1">
            <a:spLocks noChangeArrowheads="1"/>
          </p:cNvSpPr>
          <p:nvPr/>
        </p:nvSpPr>
        <p:spPr bwMode="auto">
          <a:xfrm>
            <a:off x="225425" y="2181225"/>
            <a:ext cx="1165225" cy="70961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en-US" sz="2000" b="1">
                <a:solidFill>
                  <a:srgbClr val="008000"/>
                </a:solidFill>
              </a:rPr>
              <a:t>Active site</a:t>
            </a:r>
            <a:endParaRPr lang="en-GB" altLang="en-US" sz="2000" b="1">
              <a:solidFill>
                <a:srgbClr val="008000"/>
              </a:solidFill>
            </a:endParaRPr>
          </a:p>
        </p:txBody>
      </p:sp>
      <p:sp>
        <p:nvSpPr>
          <p:cNvPr id="105477" name="Text Box 10"/>
          <p:cNvSpPr txBox="1">
            <a:spLocks noChangeArrowheads="1"/>
          </p:cNvSpPr>
          <p:nvPr/>
        </p:nvSpPr>
        <p:spPr bwMode="auto">
          <a:xfrm>
            <a:off x="2305050" y="2930525"/>
            <a:ext cx="1504950" cy="104775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en-US" sz="2000" b="1">
                <a:solidFill>
                  <a:srgbClr val="CC3300"/>
                </a:solidFill>
              </a:rPr>
              <a:t>Allosteric site</a:t>
            </a:r>
            <a:r>
              <a:rPr lang="fr-FR" altLang="en-US" sz="2000"/>
              <a:t> empty</a:t>
            </a:r>
            <a:endParaRPr lang="en-GB" altLang="en-US" sz="2000"/>
          </a:p>
        </p:txBody>
      </p:sp>
      <p:sp>
        <p:nvSpPr>
          <p:cNvPr id="105478" name="Freeform 11"/>
          <p:cNvSpPr>
            <a:spLocks/>
          </p:cNvSpPr>
          <p:nvPr/>
        </p:nvSpPr>
        <p:spPr bwMode="auto">
          <a:xfrm>
            <a:off x="1314450" y="3170238"/>
            <a:ext cx="385763" cy="557212"/>
          </a:xfrm>
          <a:custGeom>
            <a:avLst/>
            <a:gdLst>
              <a:gd name="T0" fmla="*/ 2147483646 w 1910"/>
              <a:gd name="T1" fmla="*/ 2147483646 h 1604"/>
              <a:gd name="T2" fmla="*/ 2147483646 w 1910"/>
              <a:gd name="T3" fmla="*/ 2147483646 h 1604"/>
              <a:gd name="T4" fmla="*/ 2147483646 w 1910"/>
              <a:gd name="T5" fmla="*/ 2147483646 h 1604"/>
              <a:gd name="T6" fmla="*/ 2147483646 w 1910"/>
              <a:gd name="T7" fmla="*/ 2147483646 h 1604"/>
              <a:gd name="T8" fmla="*/ 2147483646 w 1910"/>
              <a:gd name="T9" fmla="*/ 2147483646 h 1604"/>
              <a:gd name="T10" fmla="*/ 2147483646 w 1910"/>
              <a:gd name="T11" fmla="*/ 2147483646 h 1604"/>
              <a:gd name="T12" fmla="*/ 2147483646 w 1910"/>
              <a:gd name="T13" fmla="*/ 2147483646 h 1604"/>
              <a:gd name="T14" fmla="*/ 2147483646 w 1910"/>
              <a:gd name="T15" fmla="*/ 2147483646 h 1604"/>
              <a:gd name="T16" fmla="*/ 2147483646 w 1910"/>
              <a:gd name="T17" fmla="*/ 2147483646 h 1604"/>
              <a:gd name="T18" fmla="*/ 2147483646 w 1910"/>
              <a:gd name="T19" fmla="*/ 2147483646 h 1604"/>
              <a:gd name="T20" fmla="*/ 2147483646 w 1910"/>
              <a:gd name="T21" fmla="*/ 2147483646 h 1604"/>
              <a:gd name="T22" fmla="*/ 2147483646 w 1910"/>
              <a:gd name="T23" fmla="*/ 2147483646 h 1604"/>
              <a:gd name="T24" fmla="*/ 2147483646 w 1910"/>
              <a:gd name="T25" fmla="*/ 2147483646 h 1604"/>
              <a:gd name="T26" fmla="*/ 2147483646 w 1910"/>
              <a:gd name="T27" fmla="*/ 2147483646 h 1604"/>
              <a:gd name="T28" fmla="*/ 2147483646 w 1910"/>
              <a:gd name="T29" fmla="*/ 2147483646 h 1604"/>
              <a:gd name="T30" fmla="*/ 2147483646 w 1910"/>
              <a:gd name="T31" fmla="*/ 2147483646 h 1604"/>
              <a:gd name="T32" fmla="*/ 2147483646 w 1910"/>
              <a:gd name="T33" fmla="*/ 2147483646 h 1604"/>
              <a:gd name="T34" fmla="*/ 2147483646 w 1910"/>
              <a:gd name="T35" fmla="*/ 2147483646 h 1604"/>
              <a:gd name="T36" fmla="*/ 2147483646 w 1910"/>
              <a:gd name="T37" fmla="*/ 2147483646 h 1604"/>
              <a:gd name="T38" fmla="*/ 2147483646 w 1910"/>
              <a:gd name="T39" fmla="*/ 2147483646 h 1604"/>
              <a:gd name="T40" fmla="*/ 2147483646 w 1910"/>
              <a:gd name="T41" fmla="*/ 2147483646 h 1604"/>
              <a:gd name="T42" fmla="*/ 2147483646 w 1910"/>
              <a:gd name="T43" fmla="*/ 2147483646 h 16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10"/>
              <a:gd name="T67" fmla="*/ 0 h 1604"/>
              <a:gd name="T68" fmla="*/ 1910 w 1910"/>
              <a:gd name="T69" fmla="*/ 1604 h 16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10" h="1604">
                <a:moveTo>
                  <a:pt x="693" y="177"/>
                </a:moveTo>
                <a:cubicBezTo>
                  <a:pt x="826" y="210"/>
                  <a:pt x="1066" y="187"/>
                  <a:pt x="1193" y="217"/>
                </a:cubicBezTo>
                <a:cubicBezTo>
                  <a:pt x="1320" y="247"/>
                  <a:pt x="1436" y="294"/>
                  <a:pt x="1453" y="357"/>
                </a:cubicBezTo>
                <a:cubicBezTo>
                  <a:pt x="1470" y="420"/>
                  <a:pt x="1300" y="537"/>
                  <a:pt x="1293" y="597"/>
                </a:cubicBezTo>
                <a:cubicBezTo>
                  <a:pt x="1286" y="657"/>
                  <a:pt x="1346" y="677"/>
                  <a:pt x="1413" y="717"/>
                </a:cubicBezTo>
                <a:cubicBezTo>
                  <a:pt x="1480" y="757"/>
                  <a:pt x="1700" y="797"/>
                  <a:pt x="1693" y="837"/>
                </a:cubicBezTo>
                <a:cubicBezTo>
                  <a:pt x="1686" y="877"/>
                  <a:pt x="1460" y="907"/>
                  <a:pt x="1373" y="957"/>
                </a:cubicBezTo>
                <a:cubicBezTo>
                  <a:pt x="1286" y="1007"/>
                  <a:pt x="1153" y="1074"/>
                  <a:pt x="1173" y="1137"/>
                </a:cubicBezTo>
                <a:cubicBezTo>
                  <a:pt x="1193" y="1200"/>
                  <a:pt x="1376" y="1290"/>
                  <a:pt x="1493" y="1337"/>
                </a:cubicBezTo>
                <a:cubicBezTo>
                  <a:pt x="1610" y="1384"/>
                  <a:pt x="1836" y="1377"/>
                  <a:pt x="1873" y="1417"/>
                </a:cubicBezTo>
                <a:cubicBezTo>
                  <a:pt x="1910" y="1457"/>
                  <a:pt x="1780" y="1550"/>
                  <a:pt x="1713" y="1577"/>
                </a:cubicBezTo>
                <a:cubicBezTo>
                  <a:pt x="1646" y="1604"/>
                  <a:pt x="1566" y="1577"/>
                  <a:pt x="1473" y="1577"/>
                </a:cubicBezTo>
                <a:cubicBezTo>
                  <a:pt x="1380" y="1577"/>
                  <a:pt x="1266" y="1577"/>
                  <a:pt x="1153" y="1577"/>
                </a:cubicBezTo>
                <a:cubicBezTo>
                  <a:pt x="1040" y="1577"/>
                  <a:pt x="890" y="1577"/>
                  <a:pt x="793" y="1577"/>
                </a:cubicBezTo>
                <a:cubicBezTo>
                  <a:pt x="696" y="1577"/>
                  <a:pt x="663" y="1594"/>
                  <a:pt x="573" y="1577"/>
                </a:cubicBezTo>
                <a:cubicBezTo>
                  <a:pt x="483" y="1560"/>
                  <a:pt x="333" y="1577"/>
                  <a:pt x="253" y="1477"/>
                </a:cubicBezTo>
                <a:cubicBezTo>
                  <a:pt x="173" y="1377"/>
                  <a:pt x="90" y="1107"/>
                  <a:pt x="93" y="977"/>
                </a:cubicBezTo>
                <a:cubicBezTo>
                  <a:pt x="96" y="847"/>
                  <a:pt x="283" y="810"/>
                  <a:pt x="273" y="697"/>
                </a:cubicBezTo>
                <a:cubicBezTo>
                  <a:pt x="263" y="584"/>
                  <a:pt x="66" y="404"/>
                  <a:pt x="33" y="297"/>
                </a:cubicBezTo>
                <a:cubicBezTo>
                  <a:pt x="0" y="190"/>
                  <a:pt x="13" y="104"/>
                  <a:pt x="73" y="57"/>
                </a:cubicBezTo>
                <a:cubicBezTo>
                  <a:pt x="133" y="10"/>
                  <a:pt x="290" y="0"/>
                  <a:pt x="393" y="17"/>
                </a:cubicBezTo>
                <a:cubicBezTo>
                  <a:pt x="496" y="34"/>
                  <a:pt x="560" y="144"/>
                  <a:pt x="693" y="177"/>
                </a:cubicBezTo>
                <a:close/>
              </a:path>
            </a:pathLst>
          </a:custGeom>
          <a:solidFill>
            <a:srgbClr val="FF00FF"/>
          </a:solidFill>
          <a:ln w="9525">
            <a:solidFill>
              <a:srgbClr val="000000"/>
            </a:solidFill>
            <a:round/>
            <a:headEnd/>
            <a:tailEnd/>
          </a:ln>
        </p:spPr>
        <p:txBody>
          <a:bodyPr/>
          <a:lstStyle/>
          <a:p>
            <a:endParaRPr lang="en-GB"/>
          </a:p>
        </p:txBody>
      </p:sp>
      <p:sp>
        <p:nvSpPr>
          <p:cNvPr id="105479" name="Text Box 12"/>
          <p:cNvSpPr txBox="1">
            <a:spLocks noChangeArrowheads="1"/>
          </p:cNvSpPr>
          <p:nvPr/>
        </p:nvSpPr>
        <p:spPr bwMode="auto">
          <a:xfrm>
            <a:off x="2057400" y="1965325"/>
            <a:ext cx="4124325"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FR" altLang="en-US" sz="2000" dirty="0" err="1"/>
              <a:t>Substrate</a:t>
            </a:r>
            <a:r>
              <a:rPr lang="fr-FR" altLang="en-US" sz="2000" dirty="0"/>
              <a:t> </a:t>
            </a:r>
            <a:r>
              <a:rPr lang="fr-FR" altLang="en-US" sz="2000" dirty="0" err="1"/>
              <a:t>fits</a:t>
            </a:r>
            <a:r>
              <a:rPr lang="fr-FR" altLang="en-US" sz="2000" dirty="0"/>
              <a:t> </a:t>
            </a:r>
            <a:r>
              <a:rPr lang="fr-FR" altLang="en-US" sz="2000" dirty="0" err="1"/>
              <a:t>into</a:t>
            </a:r>
            <a:r>
              <a:rPr lang="fr-FR" altLang="en-US" sz="2000" dirty="0"/>
              <a:t> the </a:t>
            </a:r>
            <a:r>
              <a:rPr lang="fr-FR" altLang="en-US" sz="2000" b="1" dirty="0">
                <a:solidFill>
                  <a:srgbClr val="008000"/>
                </a:solidFill>
              </a:rPr>
              <a:t>active site</a:t>
            </a:r>
            <a:endParaRPr lang="en-GB" altLang="en-US" sz="2000" b="1" dirty="0">
              <a:solidFill>
                <a:srgbClr val="008000"/>
              </a:solidFill>
            </a:endParaRPr>
          </a:p>
        </p:txBody>
      </p:sp>
      <p:sp>
        <p:nvSpPr>
          <p:cNvPr id="105480" name="Arc 13"/>
          <p:cNvSpPr>
            <a:spLocks/>
          </p:cNvSpPr>
          <p:nvPr/>
        </p:nvSpPr>
        <p:spPr bwMode="auto">
          <a:xfrm flipH="1" flipV="1">
            <a:off x="1122363" y="2889250"/>
            <a:ext cx="406400" cy="5349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00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endParaRPr lang="en-GB"/>
          </a:p>
        </p:txBody>
      </p:sp>
      <p:sp>
        <p:nvSpPr>
          <p:cNvPr id="105481" name="Text Box 14"/>
          <p:cNvSpPr txBox="1">
            <a:spLocks noChangeArrowheads="1"/>
          </p:cNvSpPr>
          <p:nvPr/>
        </p:nvSpPr>
        <p:spPr bwMode="auto">
          <a:xfrm>
            <a:off x="1141413" y="4427538"/>
            <a:ext cx="1906587" cy="1050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en-US" sz="2000"/>
              <a:t>The inhibitor molecule is </a:t>
            </a:r>
            <a:r>
              <a:rPr lang="fr-FR" altLang="en-US" sz="2000" b="1">
                <a:solidFill>
                  <a:srgbClr val="008000"/>
                </a:solidFill>
              </a:rPr>
              <a:t>absent</a:t>
            </a:r>
            <a:endParaRPr lang="en-GB" altLang="en-US" sz="2000">
              <a:solidFill>
                <a:srgbClr val="008000"/>
              </a:solidFill>
            </a:endParaRPr>
          </a:p>
        </p:txBody>
      </p:sp>
      <p:grpSp>
        <p:nvGrpSpPr>
          <p:cNvPr id="105482" name="Group 26"/>
          <p:cNvGrpSpPr>
            <a:grpSpLocks/>
          </p:cNvGrpSpPr>
          <p:nvPr/>
        </p:nvGrpSpPr>
        <p:grpSpPr bwMode="auto">
          <a:xfrm rot="-5400000">
            <a:off x="4652963" y="3270250"/>
            <a:ext cx="361950" cy="1854200"/>
            <a:chOff x="3311" y="2070"/>
            <a:chExt cx="56" cy="684"/>
          </a:xfrm>
        </p:grpSpPr>
        <p:sp>
          <p:nvSpPr>
            <p:cNvPr id="105493" name="Line 16"/>
            <p:cNvSpPr>
              <a:spLocks noChangeShapeType="1"/>
            </p:cNvSpPr>
            <p:nvPr/>
          </p:nvSpPr>
          <p:spPr bwMode="auto">
            <a:xfrm flipV="1">
              <a:off x="3367" y="2070"/>
              <a:ext cx="0" cy="672"/>
            </a:xfrm>
            <a:prstGeom prst="line">
              <a:avLst/>
            </a:prstGeom>
            <a:noFill/>
            <a:ln w="571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105494" name="Line 17"/>
            <p:cNvSpPr>
              <a:spLocks noChangeShapeType="1"/>
            </p:cNvSpPr>
            <p:nvPr/>
          </p:nvSpPr>
          <p:spPr bwMode="auto">
            <a:xfrm>
              <a:off x="3311" y="2082"/>
              <a:ext cx="0" cy="672"/>
            </a:xfrm>
            <a:prstGeom prst="line">
              <a:avLst/>
            </a:prstGeom>
            <a:noFill/>
            <a:ln w="571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grpSp>
      <p:sp>
        <p:nvSpPr>
          <p:cNvPr id="105483" name="Text Box 18"/>
          <p:cNvSpPr txBox="1">
            <a:spLocks noChangeArrowheads="1"/>
          </p:cNvSpPr>
          <p:nvPr/>
        </p:nvSpPr>
        <p:spPr bwMode="auto">
          <a:xfrm>
            <a:off x="3886200" y="3048000"/>
            <a:ext cx="2568575" cy="777875"/>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en-US" sz="2000" b="1"/>
              <a:t>Conformational</a:t>
            </a:r>
            <a:r>
              <a:rPr lang="fr-FR" altLang="en-US" sz="2400" b="1"/>
              <a:t> change</a:t>
            </a:r>
            <a:endParaRPr lang="en-GB" altLang="en-US" sz="2400"/>
          </a:p>
        </p:txBody>
      </p:sp>
      <p:sp>
        <p:nvSpPr>
          <p:cNvPr id="105484" name="Text Box 20"/>
          <p:cNvSpPr txBox="1">
            <a:spLocks noChangeArrowheads="1"/>
          </p:cNvSpPr>
          <p:nvPr/>
        </p:nvSpPr>
        <p:spPr bwMode="auto">
          <a:xfrm>
            <a:off x="6999288" y="4735513"/>
            <a:ext cx="1993900" cy="814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en-US" sz="2000"/>
              <a:t>Inhibitor fits into </a:t>
            </a:r>
            <a:r>
              <a:rPr lang="fr-FR" altLang="en-US" sz="2000" b="1">
                <a:solidFill>
                  <a:srgbClr val="CC3300"/>
                </a:solidFill>
              </a:rPr>
              <a:t>allosteric site</a:t>
            </a:r>
            <a:endParaRPr lang="en-GB" altLang="en-US" sz="2000" b="1">
              <a:solidFill>
                <a:srgbClr val="CC3300"/>
              </a:solidFill>
            </a:endParaRPr>
          </a:p>
        </p:txBody>
      </p:sp>
      <p:sp>
        <p:nvSpPr>
          <p:cNvPr id="105485" name="AutoShape 22"/>
          <p:cNvSpPr>
            <a:spLocks noChangeArrowheads="1"/>
          </p:cNvSpPr>
          <p:nvPr/>
        </p:nvSpPr>
        <p:spPr bwMode="auto">
          <a:xfrm rot="809124">
            <a:off x="7440613" y="4013200"/>
            <a:ext cx="327025" cy="466725"/>
          </a:xfrm>
          <a:prstGeom prst="plus">
            <a:avLst>
              <a:gd name="adj" fmla="val 25000"/>
            </a:avLst>
          </a:prstGeom>
          <a:solidFill>
            <a:srgbClr val="FF6600"/>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p:txBody>
      </p:sp>
      <p:sp>
        <p:nvSpPr>
          <p:cNvPr id="105486" name="Freeform 23"/>
          <p:cNvSpPr>
            <a:spLocks/>
          </p:cNvSpPr>
          <p:nvPr/>
        </p:nvSpPr>
        <p:spPr bwMode="auto">
          <a:xfrm>
            <a:off x="6635750" y="3390900"/>
            <a:ext cx="363538" cy="511175"/>
          </a:xfrm>
          <a:custGeom>
            <a:avLst/>
            <a:gdLst>
              <a:gd name="T0" fmla="*/ 2147483646 w 1910"/>
              <a:gd name="T1" fmla="*/ 2147483646 h 1604"/>
              <a:gd name="T2" fmla="*/ 2147483646 w 1910"/>
              <a:gd name="T3" fmla="*/ 2147483646 h 1604"/>
              <a:gd name="T4" fmla="*/ 2147483646 w 1910"/>
              <a:gd name="T5" fmla="*/ 2147483646 h 1604"/>
              <a:gd name="T6" fmla="*/ 2147483646 w 1910"/>
              <a:gd name="T7" fmla="*/ 2147483646 h 1604"/>
              <a:gd name="T8" fmla="*/ 2147483646 w 1910"/>
              <a:gd name="T9" fmla="*/ 2147483646 h 1604"/>
              <a:gd name="T10" fmla="*/ 2147483646 w 1910"/>
              <a:gd name="T11" fmla="*/ 2147483646 h 1604"/>
              <a:gd name="T12" fmla="*/ 2147483646 w 1910"/>
              <a:gd name="T13" fmla="*/ 2147483646 h 1604"/>
              <a:gd name="T14" fmla="*/ 2147483646 w 1910"/>
              <a:gd name="T15" fmla="*/ 2147483646 h 1604"/>
              <a:gd name="T16" fmla="*/ 2147483646 w 1910"/>
              <a:gd name="T17" fmla="*/ 2147483646 h 1604"/>
              <a:gd name="T18" fmla="*/ 2147483646 w 1910"/>
              <a:gd name="T19" fmla="*/ 2147483646 h 1604"/>
              <a:gd name="T20" fmla="*/ 2147483646 w 1910"/>
              <a:gd name="T21" fmla="*/ 2147483646 h 1604"/>
              <a:gd name="T22" fmla="*/ 2147483646 w 1910"/>
              <a:gd name="T23" fmla="*/ 2147483646 h 1604"/>
              <a:gd name="T24" fmla="*/ 2147483646 w 1910"/>
              <a:gd name="T25" fmla="*/ 2147483646 h 1604"/>
              <a:gd name="T26" fmla="*/ 2147483646 w 1910"/>
              <a:gd name="T27" fmla="*/ 2147483646 h 1604"/>
              <a:gd name="T28" fmla="*/ 2147483646 w 1910"/>
              <a:gd name="T29" fmla="*/ 2147483646 h 1604"/>
              <a:gd name="T30" fmla="*/ 2147483646 w 1910"/>
              <a:gd name="T31" fmla="*/ 2147483646 h 1604"/>
              <a:gd name="T32" fmla="*/ 2147483646 w 1910"/>
              <a:gd name="T33" fmla="*/ 2147483646 h 1604"/>
              <a:gd name="T34" fmla="*/ 2147483646 w 1910"/>
              <a:gd name="T35" fmla="*/ 2147483646 h 1604"/>
              <a:gd name="T36" fmla="*/ 2147483646 w 1910"/>
              <a:gd name="T37" fmla="*/ 2147483646 h 1604"/>
              <a:gd name="T38" fmla="*/ 2147483646 w 1910"/>
              <a:gd name="T39" fmla="*/ 2147483646 h 1604"/>
              <a:gd name="T40" fmla="*/ 2147483646 w 1910"/>
              <a:gd name="T41" fmla="*/ 2147483646 h 1604"/>
              <a:gd name="T42" fmla="*/ 2147483646 w 1910"/>
              <a:gd name="T43" fmla="*/ 2147483646 h 16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10"/>
              <a:gd name="T67" fmla="*/ 0 h 1604"/>
              <a:gd name="T68" fmla="*/ 1910 w 1910"/>
              <a:gd name="T69" fmla="*/ 1604 h 16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10" h="1604">
                <a:moveTo>
                  <a:pt x="693" y="177"/>
                </a:moveTo>
                <a:cubicBezTo>
                  <a:pt x="826" y="210"/>
                  <a:pt x="1066" y="187"/>
                  <a:pt x="1193" y="217"/>
                </a:cubicBezTo>
                <a:cubicBezTo>
                  <a:pt x="1320" y="247"/>
                  <a:pt x="1436" y="294"/>
                  <a:pt x="1453" y="357"/>
                </a:cubicBezTo>
                <a:cubicBezTo>
                  <a:pt x="1470" y="420"/>
                  <a:pt x="1300" y="537"/>
                  <a:pt x="1293" y="597"/>
                </a:cubicBezTo>
                <a:cubicBezTo>
                  <a:pt x="1286" y="657"/>
                  <a:pt x="1346" y="677"/>
                  <a:pt x="1413" y="717"/>
                </a:cubicBezTo>
                <a:cubicBezTo>
                  <a:pt x="1480" y="757"/>
                  <a:pt x="1700" y="797"/>
                  <a:pt x="1693" y="837"/>
                </a:cubicBezTo>
                <a:cubicBezTo>
                  <a:pt x="1686" y="877"/>
                  <a:pt x="1460" y="907"/>
                  <a:pt x="1373" y="957"/>
                </a:cubicBezTo>
                <a:cubicBezTo>
                  <a:pt x="1286" y="1007"/>
                  <a:pt x="1153" y="1074"/>
                  <a:pt x="1173" y="1137"/>
                </a:cubicBezTo>
                <a:cubicBezTo>
                  <a:pt x="1193" y="1200"/>
                  <a:pt x="1376" y="1290"/>
                  <a:pt x="1493" y="1337"/>
                </a:cubicBezTo>
                <a:cubicBezTo>
                  <a:pt x="1610" y="1384"/>
                  <a:pt x="1836" y="1377"/>
                  <a:pt x="1873" y="1417"/>
                </a:cubicBezTo>
                <a:cubicBezTo>
                  <a:pt x="1910" y="1457"/>
                  <a:pt x="1780" y="1550"/>
                  <a:pt x="1713" y="1577"/>
                </a:cubicBezTo>
                <a:cubicBezTo>
                  <a:pt x="1646" y="1604"/>
                  <a:pt x="1566" y="1577"/>
                  <a:pt x="1473" y="1577"/>
                </a:cubicBezTo>
                <a:cubicBezTo>
                  <a:pt x="1380" y="1577"/>
                  <a:pt x="1266" y="1577"/>
                  <a:pt x="1153" y="1577"/>
                </a:cubicBezTo>
                <a:cubicBezTo>
                  <a:pt x="1040" y="1577"/>
                  <a:pt x="890" y="1577"/>
                  <a:pt x="793" y="1577"/>
                </a:cubicBezTo>
                <a:cubicBezTo>
                  <a:pt x="696" y="1577"/>
                  <a:pt x="663" y="1594"/>
                  <a:pt x="573" y="1577"/>
                </a:cubicBezTo>
                <a:cubicBezTo>
                  <a:pt x="483" y="1560"/>
                  <a:pt x="333" y="1577"/>
                  <a:pt x="253" y="1477"/>
                </a:cubicBezTo>
                <a:cubicBezTo>
                  <a:pt x="173" y="1377"/>
                  <a:pt x="90" y="1107"/>
                  <a:pt x="93" y="977"/>
                </a:cubicBezTo>
                <a:cubicBezTo>
                  <a:pt x="96" y="847"/>
                  <a:pt x="283" y="810"/>
                  <a:pt x="273" y="697"/>
                </a:cubicBezTo>
                <a:cubicBezTo>
                  <a:pt x="263" y="584"/>
                  <a:pt x="66" y="404"/>
                  <a:pt x="33" y="297"/>
                </a:cubicBezTo>
                <a:cubicBezTo>
                  <a:pt x="0" y="190"/>
                  <a:pt x="13" y="104"/>
                  <a:pt x="73" y="57"/>
                </a:cubicBezTo>
                <a:cubicBezTo>
                  <a:pt x="133" y="10"/>
                  <a:pt x="290" y="0"/>
                  <a:pt x="393" y="17"/>
                </a:cubicBezTo>
                <a:cubicBezTo>
                  <a:pt x="496" y="34"/>
                  <a:pt x="560" y="144"/>
                  <a:pt x="693" y="177"/>
                </a:cubicBezTo>
                <a:close/>
              </a:path>
            </a:pathLst>
          </a:custGeom>
          <a:solidFill>
            <a:srgbClr val="FF00FF"/>
          </a:solidFill>
          <a:ln w="9525">
            <a:solidFill>
              <a:srgbClr val="000000"/>
            </a:solidFill>
            <a:round/>
            <a:headEnd/>
            <a:tailEnd/>
          </a:ln>
        </p:spPr>
        <p:txBody>
          <a:bodyPr/>
          <a:lstStyle/>
          <a:p>
            <a:endParaRPr lang="en-GB"/>
          </a:p>
        </p:txBody>
      </p:sp>
      <p:sp>
        <p:nvSpPr>
          <p:cNvPr id="105487" name="Text Box 24"/>
          <p:cNvSpPr txBox="1">
            <a:spLocks noChangeArrowheads="1"/>
          </p:cNvSpPr>
          <p:nvPr/>
        </p:nvSpPr>
        <p:spPr bwMode="auto">
          <a:xfrm>
            <a:off x="5791200" y="3886200"/>
            <a:ext cx="1301750" cy="141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000"/>
              <a:t>Substrate</a:t>
            </a:r>
          </a:p>
          <a:p>
            <a:pPr eaLnBrk="1" hangingPunct="1">
              <a:spcBef>
                <a:spcPct val="0"/>
              </a:spcBef>
              <a:buFontTx/>
              <a:buNone/>
            </a:pPr>
            <a:r>
              <a:rPr lang="en-GB" altLang="en-US" sz="2000"/>
              <a:t>cannot fit into the </a:t>
            </a:r>
            <a:r>
              <a:rPr lang="en-GB" altLang="en-US" sz="2000" b="1">
                <a:solidFill>
                  <a:srgbClr val="008000"/>
                </a:solidFill>
              </a:rPr>
              <a:t>active site</a:t>
            </a:r>
          </a:p>
        </p:txBody>
      </p:sp>
      <p:sp>
        <p:nvSpPr>
          <p:cNvPr id="105488" name="Text Box 25"/>
          <p:cNvSpPr txBox="1">
            <a:spLocks noChangeArrowheads="1"/>
          </p:cNvSpPr>
          <p:nvPr/>
        </p:nvSpPr>
        <p:spPr bwMode="auto">
          <a:xfrm>
            <a:off x="6729413" y="2124075"/>
            <a:ext cx="2414587" cy="111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en-US" sz="2000"/>
              <a:t>Inhibitor molecule is </a:t>
            </a:r>
            <a:r>
              <a:rPr lang="fr-FR" altLang="en-US" sz="2000" b="1">
                <a:solidFill>
                  <a:srgbClr val="CC3300"/>
                </a:solidFill>
              </a:rPr>
              <a:t>present</a:t>
            </a:r>
            <a:endParaRPr lang="en-GB" altLang="en-US" sz="2000">
              <a:solidFill>
                <a:srgbClr val="CC3300"/>
              </a:solidFill>
            </a:endParaRPr>
          </a:p>
        </p:txBody>
      </p:sp>
      <p:grpSp>
        <p:nvGrpSpPr>
          <p:cNvPr id="105489" name="Group 28"/>
          <p:cNvGrpSpPr>
            <a:grpSpLocks/>
          </p:cNvGrpSpPr>
          <p:nvPr/>
        </p:nvGrpSpPr>
        <p:grpSpPr bwMode="auto">
          <a:xfrm>
            <a:off x="7007225" y="2989263"/>
            <a:ext cx="823913" cy="1409700"/>
            <a:chOff x="4414" y="1883"/>
            <a:chExt cx="519" cy="888"/>
          </a:xfrm>
        </p:grpSpPr>
        <p:sp>
          <p:nvSpPr>
            <p:cNvPr id="105491" name="Freeform 21"/>
            <p:cNvSpPr>
              <a:spLocks/>
            </p:cNvSpPr>
            <p:nvPr/>
          </p:nvSpPr>
          <p:spPr bwMode="auto">
            <a:xfrm>
              <a:off x="4414" y="1883"/>
              <a:ext cx="519" cy="888"/>
            </a:xfrm>
            <a:custGeom>
              <a:avLst/>
              <a:gdLst>
                <a:gd name="T0" fmla="*/ 0 w 1079"/>
                <a:gd name="T1" fmla="*/ 1 h 1339"/>
                <a:gd name="T2" fmla="*/ 0 w 1079"/>
                <a:gd name="T3" fmla="*/ 1 h 1339"/>
                <a:gd name="T4" fmla="*/ 0 w 1079"/>
                <a:gd name="T5" fmla="*/ 1 h 1339"/>
                <a:gd name="T6" fmla="*/ 0 w 1079"/>
                <a:gd name="T7" fmla="*/ 1 h 1339"/>
                <a:gd name="T8" fmla="*/ 0 w 1079"/>
                <a:gd name="T9" fmla="*/ 1 h 1339"/>
                <a:gd name="T10" fmla="*/ 0 w 1079"/>
                <a:gd name="T11" fmla="*/ 1 h 1339"/>
                <a:gd name="T12" fmla="*/ 0 w 1079"/>
                <a:gd name="T13" fmla="*/ 1 h 1339"/>
                <a:gd name="T14" fmla="*/ 0 w 1079"/>
                <a:gd name="T15" fmla="*/ 1 h 1339"/>
                <a:gd name="T16" fmla="*/ 0 w 1079"/>
                <a:gd name="T17" fmla="*/ 1 h 1339"/>
                <a:gd name="T18" fmla="*/ 0 w 1079"/>
                <a:gd name="T19" fmla="*/ 1 h 1339"/>
                <a:gd name="T20" fmla="*/ 0 w 1079"/>
                <a:gd name="T21" fmla="*/ 1 h 1339"/>
                <a:gd name="T22" fmla="*/ 0 w 1079"/>
                <a:gd name="T23" fmla="*/ 1 h 1339"/>
                <a:gd name="T24" fmla="*/ 0 w 1079"/>
                <a:gd name="T25" fmla="*/ 1 h 1339"/>
                <a:gd name="T26" fmla="*/ 0 w 1079"/>
                <a:gd name="T27" fmla="*/ 1 h 1339"/>
                <a:gd name="T28" fmla="*/ 0 w 1079"/>
                <a:gd name="T29" fmla="*/ 1 h 1339"/>
                <a:gd name="T30" fmla="*/ 0 w 1079"/>
                <a:gd name="T31" fmla="*/ 1 h 1339"/>
                <a:gd name="T32" fmla="*/ 0 w 1079"/>
                <a:gd name="T33" fmla="*/ 1 h 1339"/>
                <a:gd name="T34" fmla="*/ 0 w 1079"/>
                <a:gd name="T35" fmla="*/ 1 h 1339"/>
                <a:gd name="T36" fmla="*/ 0 w 1079"/>
                <a:gd name="T37" fmla="*/ 1 h 1339"/>
                <a:gd name="T38" fmla="*/ 0 w 1079"/>
                <a:gd name="T39" fmla="*/ 1 h 1339"/>
                <a:gd name="T40" fmla="*/ 0 w 1079"/>
                <a:gd name="T41" fmla="*/ 1 h 1339"/>
                <a:gd name="T42" fmla="*/ 0 w 1079"/>
                <a:gd name="T43" fmla="*/ 1 h 1339"/>
                <a:gd name="T44" fmla="*/ 0 w 1079"/>
                <a:gd name="T45" fmla="*/ 1 h 1339"/>
                <a:gd name="T46" fmla="*/ 0 w 1079"/>
                <a:gd name="T47" fmla="*/ 1 h 1339"/>
                <a:gd name="T48" fmla="*/ 0 w 1079"/>
                <a:gd name="T49" fmla="*/ 1 h 1339"/>
                <a:gd name="T50" fmla="*/ 0 w 1079"/>
                <a:gd name="T51" fmla="*/ 1 h 1339"/>
                <a:gd name="T52" fmla="*/ 0 w 1079"/>
                <a:gd name="T53" fmla="*/ 1 h 1339"/>
                <a:gd name="T54" fmla="*/ 0 w 1079"/>
                <a:gd name="T55" fmla="*/ 1 h 1339"/>
                <a:gd name="T56" fmla="*/ 0 w 1079"/>
                <a:gd name="T57" fmla="*/ 1 h 1339"/>
                <a:gd name="T58" fmla="*/ 0 w 1079"/>
                <a:gd name="T59" fmla="*/ 1 h 1339"/>
                <a:gd name="T60" fmla="*/ 0 w 1079"/>
                <a:gd name="T61" fmla="*/ 1 h 1339"/>
                <a:gd name="T62" fmla="*/ 0 w 1079"/>
                <a:gd name="T63" fmla="*/ 1 h 1339"/>
                <a:gd name="T64" fmla="*/ 0 w 1079"/>
                <a:gd name="T65" fmla="*/ 1 h 1339"/>
                <a:gd name="T66" fmla="*/ 0 w 1079"/>
                <a:gd name="T67" fmla="*/ 1 h 1339"/>
                <a:gd name="T68" fmla="*/ 0 w 1079"/>
                <a:gd name="T69" fmla="*/ 1 h 1339"/>
                <a:gd name="T70" fmla="*/ 0 w 1079"/>
                <a:gd name="T71" fmla="*/ 1 h 13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79"/>
                <a:gd name="T109" fmla="*/ 0 h 1339"/>
                <a:gd name="T110" fmla="*/ 1079 w 1079"/>
                <a:gd name="T111" fmla="*/ 1339 h 13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79" h="1339">
                  <a:moveTo>
                    <a:pt x="219" y="428"/>
                  </a:moveTo>
                  <a:cubicBezTo>
                    <a:pt x="202" y="418"/>
                    <a:pt x="77" y="484"/>
                    <a:pt x="49" y="468"/>
                  </a:cubicBezTo>
                  <a:cubicBezTo>
                    <a:pt x="21" y="452"/>
                    <a:pt x="52" y="370"/>
                    <a:pt x="52" y="334"/>
                  </a:cubicBezTo>
                  <a:cubicBezTo>
                    <a:pt x="52" y="298"/>
                    <a:pt x="48" y="284"/>
                    <a:pt x="52" y="253"/>
                  </a:cubicBezTo>
                  <a:cubicBezTo>
                    <a:pt x="56" y="222"/>
                    <a:pt x="56" y="178"/>
                    <a:pt x="76" y="147"/>
                  </a:cubicBezTo>
                  <a:cubicBezTo>
                    <a:pt x="97" y="116"/>
                    <a:pt x="147" y="83"/>
                    <a:pt x="176" y="66"/>
                  </a:cubicBezTo>
                  <a:cubicBezTo>
                    <a:pt x="204" y="48"/>
                    <a:pt x="224" y="49"/>
                    <a:pt x="250" y="41"/>
                  </a:cubicBezTo>
                  <a:cubicBezTo>
                    <a:pt x="276" y="32"/>
                    <a:pt x="271" y="21"/>
                    <a:pt x="330" y="16"/>
                  </a:cubicBezTo>
                  <a:cubicBezTo>
                    <a:pt x="390" y="10"/>
                    <a:pt x="528" y="4"/>
                    <a:pt x="609" y="9"/>
                  </a:cubicBezTo>
                  <a:cubicBezTo>
                    <a:pt x="690" y="15"/>
                    <a:pt x="748" y="0"/>
                    <a:pt x="819" y="47"/>
                  </a:cubicBezTo>
                  <a:cubicBezTo>
                    <a:pt x="891" y="94"/>
                    <a:pt x="994" y="201"/>
                    <a:pt x="1036" y="290"/>
                  </a:cubicBezTo>
                  <a:cubicBezTo>
                    <a:pt x="1079" y="380"/>
                    <a:pt x="1073" y="484"/>
                    <a:pt x="1073" y="584"/>
                  </a:cubicBezTo>
                  <a:cubicBezTo>
                    <a:pt x="1073" y="684"/>
                    <a:pt x="1066" y="823"/>
                    <a:pt x="1039" y="888"/>
                  </a:cubicBezTo>
                  <a:cubicBezTo>
                    <a:pt x="1012" y="953"/>
                    <a:pt x="961" y="965"/>
                    <a:pt x="912" y="973"/>
                  </a:cubicBezTo>
                  <a:cubicBezTo>
                    <a:pt x="863" y="981"/>
                    <a:pt x="782" y="924"/>
                    <a:pt x="747" y="936"/>
                  </a:cubicBezTo>
                  <a:cubicBezTo>
                    <a:pt x="712" y="948"/>
                    <a:pt x="729" y="1027"/>
                    <a:pt x="702" y="1048"/>
                  </a:cubicBezTo>
                  <a:cubicBezTo>
                    <a:pt x="675" y="1069"/>
                    <a:pt x="610" y="1032"/>
                    <a:pt x="582" y="1063"/>
                  </a:cubicBezTo>
                  <a:cubicBezTo>
                    <a:pt x="554" y="1094"/>
                    <a:pt x="545" y="1201"/>
                    <a:pt x="537" y="1236"/>
                  </a:cubicBezTo>
                  <a:cubicBezTo>
                    <a:pt x="529" y="1271"/>
                    <a:pt x="574" y="1259"/>
                    <a:pt x="535" y="1271"/>
                  </a:cubicBezTo>
                  <a:cubicBezTo>
                    <a:pt x="496" y="1283"/>
                    <a:pt x="358" y="1300"/>
                    <a:pt x="299" y="1309"/>
                  </a:cubicBezTo>
                  <a:cubicBezTo>
                    <a:pt x="241" y="1317"/>
                    <a:pt x="224" y="1339"/>
                    <a:pt x="182" y="1321"/>
                  </a:cubicBezTo>
                  <a:cubicBezTo>
                    <a:pt x="139" y="1303"/>
                    <a:pt x="76" y="1249"/>
                    <a:pt x="46" y="1203"/>
                  </a:cubicBezTo>
                  <a:cubicBezTo>
                    <a:pt x="15" y="1156"/>
                    <a:pt x="0" y="1089"/>
                    <a:pt x="2" y="1040"/>
                  </a:cubicBezTo>
                  <a:cubicBezTo>
                    <a:pt x="4" y="991"/>
                    <a:pt x="25" y="953"/>
                    <a:pt x="58" y="909"/>
                  </a:cubicBezTo>
                  <a:cubicBezTo>
                    <a:pt x="91" y="865"/>
                    <a:pt x="139" y="779"/>
                    <a:pt x="199" y="778"/>
                  </a:cubicBezTo>
                  <a:cubicBezTo>
                    <a:pt x="259" y="777"/>
                    <a:pt x="371" y="895"/>
                    <a:pt x="417" y="903"/>
                  </a:cubicBezTo>
                  <a:cubicBezTo>
                    <a:pt x="463" y="911"/>
                    <a:pt x="489" y="846"/>
                    <a:pt x="473" y="828"/>
                  </a:cubicBezTo>
                  <a:cubicBezTo>
                    <a:pt x="456" y="809"/>
                    <a:pt x="356" y="807"/>
                    <a:pt x="318" y="790"/>
                  </a:cubicBezTo>
                  <a:cubicBezTo>
                    <a:pt x="280" y="774"/>
                    <a:pt x="233" y="746"/>
                    <a:pt x="244" y="728"/>
                  </a:cubicBezTo>
                  <a:cubicBezTo>
                    <a:pt x="254" y="709"/>
                    <a:pt x="353" y="696"/>
                    <a:pt x="380" y="678"/>
                  </a:cubicBezTo>
                  <a:cubicBezTo>
                    <a:pt x="407" y="660"/>
                    <a:pt x="419" y="639"/>
                    <a:pt x="405" y="622"/>
                  </a:cubicBezTo>
                  <a:cubicBezTo>
                    <a:pt x="390" y="604"/>
                    <a:pt x="303" y="590"/>
                    <a:pt x="293" y="572"/>
                  </a:cubicBezTo>
                  <a:cubicBezTo>
                    <a:pt x="283" y="553"/>
                    <a:pt x="339" y="526"/>
                    <a:pt x="343" y="509"/>
                  </a:cubicBezTo>
                  <a:cubicBezTo>
                    <a:pt x="347" y="493"/>
                    <a:pt x="350" y="469"/>
                    <a:pt x="318" y="472"/>
                  </a:cubicBezTo>
                  <a:cubicBezTo>
                    <a:pt x="286" y="475"/>
                    <a:pt x="165" y="535"/>
                    <a:pt x="149" y="528"/>
                  </a:cubicBezTo>
                  <a:cubicBezTo>
                    <a:pt x="133" y="521"/>
                    <a:pt x="205" y="449"/>
                    <a:pt x="219" y="428"/>
                  </a:cubicBezTo>
                  <a:close/>
                </a:path>
              </a:pathLst>
            </a:custGeom>
            <a:solidFill>
              <a:srgbClr val="FFFF00"/>
            </a:solidFill>
            <a:ln w="9525">
              <a:solidFill>
                <a:srgbClr val="000000"/>
              </a:solidFill>
              <a:round/>
              <a:headEnd/>
              <a:tailEnd/>
            </a:ln>
          </p:spPr>
          <p:txBody>
            <a:bodyPr/>
            <a:lstStyle/>
            <a:p>
              <a:endParaRPr lang="en-GB"/>
            </a:p>
          </p:txBody>
        </p:sp>
        <p:sp>
          <p:nvSpPr>
            <p:cNvPr id="105492" name="Text Box 27"/>
            <p:cNvSpPr txBox="1">
              <a:spLocks noChangeArrowheads="1"/>
            </p:cNvSpPr>
            <p:nvPr/>
          </p:nvSpPr>
          <p:spPr bwMode="auto">
            <a:xfrm>
              <a:off x="4656" y="2060"/>
              <a:ext cx="184"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3873" tIns="31937" rIns="63873" bIns="31937"/>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FR" altLang="en-US" sz="2000" b="1">
                  <a:solidFill>
                    <a:srgbClr val="000000"/>
                  </a:solidFill>
                </a:rPr>
                <a:t>E</a:t>
              </a:r>
              <a:endParaRPr lang="en-GB" altLang="en-US" sz="2000"/>
            </a:p>
          </p:txBody>
        </p:sp>
      </p:grpSp>
      <p:sp>
        <p:nvSpPr>
          <p:cNvPr id="26" name="Rectangle 2"/>
          <p:cNvSpPr txBox="1">
            <a:spLocks noChangeArrowheads="1"/>
          </p:cNvSpPr>
          <p:nvPr/>
        </p:nvSpPr>
        <p:spPr bwMode="auto">
          <a:xfrm>
            <a:off x="228600" y="274638"/>
            <a:ext cx="8686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defRPr/>
            </a:pPr>
            <a:r>
              <a:rPr lang="en-GB" altLang="en-US" sz="3200" kern="0" dirty="0">
                <a:solidFill>
                  <a:srgbClr val="C00000"/>
                </a:solidFill>
              </a:rPr>
              <a:t>Allosteric inhibition: Switching off the enzyme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p:txBody>
          <a:bodyPr/>
          <a:lstStyle/>
          <a:p>
            <a:pPr eaLnBrk="1" hangingPunct="1"/>
            <a:r>
              <a:rPr lang="en-GB" altLang="en-US" sz="3200">
                <a:solidFill>
                  <a:srgbClr val="C00000"/>
                </a:solidFill>
              </a:rPr>
              <a:t>Conformational change: Change in shape of the protein</a:t>
            </a:r>
          </a:p>
        </p:txBody>
      </p:sp>
      <p:sp>
        <p:nvSpPr>
          <p:cNvPr id="72707" name="Rectangle 3"/>
          <p:cNvSpPr>
            <a:spLocks noGrp="1" noChangeArrowheads="1"/>
          </p:cNvSpPr>
          <p:nvPr>
            <p:ph type="body" idx="4294967295"/>
          </p:nvPr>
        </p:nvSpPr>
        <p:spPr>
          <a:xfrm>
            <a:off x="457200" y="1874838"/>
            <a:ext cx="8229600" cy="3382962"/>
          </a:xfrm>
        </p:spPr>
        <p:txBody>
          <a:bodyPr/>
          <a:lstStyle/>
          <a:p>
            <a:pPr eaLnBrk="1" hangingPunct="1"/>
            <a:r>
              <a:rPr lang="en-GB" altLang="en-US" sz="2800" dirty="0"/>
              <a:t>When the inhibitor is present it fits into its site and there is a </a:t>
            </a:r>
            <a:r>
              <a:rPr lang="en-GB" altLang="en-US" sz="2800" b="1" dirty="0"/>
              <a:t>conformational change </a:t>
            </a:r>
            <a:r>
              <a:rPr lang="en-GB" altLang="en-US" sz="2800" dirty="0"/>
              <a:t>in the enzyme molecule</a:t>
            </a:r>
            <a:endParaRPr lang="fr-FR" altLang="en-US" sz="2800" dirty="0"/>
          </a:p>
          <a:p>
            <a:pPr eaLnBrk="1" hangingPunct="1"/>
            <a:r>
              <a:rPr lang="en-GB" altLang="en-US" sz="2800" dirty="0"/>
              <a:t>The enzyme’s molecular shape changes</a:t>
            </a:r>
            <a:endParaRPr lang="fr-FR" altLang="en-US" sz="2800" dirty="0"/>
          </a:p>
          <a:p>
            <a:pPr eaLnBrk="1" hangingPunct="1"/>
            <a:r>
              <a:rPr lang="en-GB" altLang="en-US" sz="2800" dirty="0"/>
              <a:t>The </a:t>
            </a:r>
            <a:r>
              <a:rPr lang="en-GB" altLang="en-US" sz="2800" b="1" dirty="0">
                <a:solidFill>
                  <a:srgbClr val="008000"/>
                </a:solidFill>
              </a:rPr>
              <a:t>active site</a:t>
            </a:r>
            <a:r>
              <a:rPr lang="en-GB" altLang="en-US" sz="2800" dirty="0"/>
              <a:t> of the substrate changes</a:t>
            </a:r>
            <a:endParaRPr lang="fr-FR" altLang="en-US" sz="2800" dirty="0"/>
          </a:p>
          <a:p>
            <a:pPr eaLnBrk="1" hangingPunct="1"/>
            <a:r>
              <a:rPr lang="en-GB" altLang="en-US" sz="2800" dirty="0"/>
              <a:t>The substrate cannot bind with the enzyme</a:t>
            </a:r>
            <a:endParaRPr lang="fr-FR" altLang="en-US" sz="2800" dirty="0"/>
          </a:p>
          <a:p>
            <a:pPr eaLnBrk="1" hangingPunct="1"/>
            <a:endParaRPr lang="en-GB"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96120" presetClass="entr" presetSubtype="56832980" fill="hold" grpId="0" nodeType="clickEffect">
                                  <p:stCondLst>
                                    <p:cond delay="0"/>
                                  </p:stCondLst>
                                  <p:childTnLst>
                                    <p:set>
                                      <p:cBhvr>
                                        <p:cTn id="6" dur="1" fill="hold">
                                          <p:stCondLst>
                                            <p:cond delay="499"/>
                                          </p:stCondLst>
                                        </p:cTn>
                                        <p:tgtEl>
                                          <p:spTgt spid="72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96120" presetClass="entr" presetSubtype="56832980" fill="hold" grpId="0" nodeType="clickEffect">
                                  <p:stCondLst>
                                    <p:cond delay="0"/>
                                  </p:stCondLst>
                                  <p:childTnLst>
                                    <p:set>
                                      <p:cBhvr>
                                        <p:cTn id="10" dur="1" fill="hold">
                                          <p:stCondLst>
                                            <p:cond delay="499"/>
                                          </p:stCondLst>
                                        </p:cTn>
                                        <p:tgtEl>
                                          <p:spTgt spid="727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296120" presetClass="entr" presetSubtype="56832980" fill="hold" grpId="0" nodeType="clickEffect">
                                  <p:stCondLst>
                                    <p:cond delay="0"/>
                                  </p:stCondLst>
                                  <p:childTnLst>
                                    <p:set>
                                      <p:cBhvr>
                                        <p:cTn id="14" dur="1" fill="hold">
                                          <p:stCondLst>
                                            <p:cond delay="499"/>
                                          </p:stCondLst>
                                        </p:cTn>
                                        <p:tgtEl>
                                          <p:spTgt spid="727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296120" presetClass="entr" presetSubtype="56832980" fill="hold" grpId="0" nodeType="clickEffect">
                                  <p:stCondLst>
                                    <p:cond delay="0"/>
                                  </p:stCondLst>
                                  <p:childTnLst>
                                    <p:set>
                                      <p:cBhvr>
                                        <p:cTn id="18" dur="1" fill="hold">
                                          <p:stCondLst>
                                            <p:cond delay="499"/>
                                          </p:stCondLst>
                                        </p:cTn>
                                        <p:tgtEl>
                                          <p:spTgt spid="727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a:xfrm>
            <a:off x="700088" y="1447800"/>
            <a:ext cx="7743825" cy="1730375"/>
          </a:xfrm>
        </p:spPr>
        <p:txBody>
          <a:bodyPr/>
          <a:lstStyle/>
          <a:p>
            <a:pPr eaLnBrk="1" hangingPunct="1"/>
            <a:r>
              <a:rPr lang="en-US" altLang="en-US" sz="2400"/>
              <a:t>Irreversible inhibitors are those that combine with or destroy a functional group on an enzyme that is essential for activity</a:t>
            </a:r>
          </a:p>
          <a:p>
            <a:pPr eaLnBrk="1" hangingPunct="1"/>
            <a:r>
              <a:rPr lang="en-US" altLang="en-US" sz="2400"/>
              <a:t>They usually form covalent linkages to the enzyme</a:t>
            </a:r>
          </a:p>
        </p:txBody>
      </p:sp>
      <p:pic>
        <p:nvPicPr>
          <p:cNvPr id="10957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35113" y="3402013"/>
            <a:ext cx="5997575" cy="165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4" name="Text Box 4"/>
          <p:cNvSpPr txBox="1">
            <a:spLocks noChangeArrowheads="1"/>
          </p:cNvSpPr>
          <p:nvPr/>
        </p:nvSpPr>
        <p:spPr bwMode="auto">
          <a:xfrm>
            <a:off x="654050" y="5276850"/>
            <a:ext cx="78359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altLang="en-US" sz="2400" b="1" dirty="0" err="1">
                <a:latin typeface="+mj-lt"/>
              </a:rPr>
              <a:t>Diisopropylfluorophosphate</a:t>
            </a:r>
            <a:r>
              <a:rPr lang="en-US" altLang="en-US" sz="2400" dirty="0">
                <a:latin typeface="+mj-lt"/>
              </a:rPr>
              <a:t> binds irreversibly with </a:t>
            </a:r>
            <a:r>
              <a:rPr lang="en-US" altLang="en-US" sz="2400" b="1" dirty="0" err="1">
                <a:latin typeface="+mj-lt"/>
              </a:rPr>
              <a:t>Chymotrypsin</a:t>
            </a:r>
            <a:r>
              <a:rPr lang="en-US" altLang="en-US" sz="2400" dirty="0">
                <a:latin typeface="+mj-lt"/>
              </a:rPr>
              <a:t> at the Ser195 residue; this gives info justifying this as the primary active site of the enzyme</a:t>
            </a:r>
          </a:p>
        </p:txBody>
      </p:sp>
      <p:sp>
        <p:nvSpPr>
          <p:cNvPr id="5" name="Rectangle 2"/>
          <p:cNvSpPr txBox="1">
            <a:spLocks noChangeArrowheads="1"/>
          </p:cNvSpPr>
          <p:nvPr/>
        </p:nvSpPr>
        <p:spPr bwMode="auto">
          <a:xfrm>
            <a:off x="244475" y="304800"/>
            <a:ext cx="86550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defRPr/>
            </a:pPr>
            <a:r>
              <a:rPr lang="en-GB" altLang="en-US" sz="3200" kern="0" dirty="0">
                <a:solidFill>
                  <a:srgbClr val="C00000"/>
                </a:solidFill>
              </a:rPr>
              <a:t>Irreversible inhibition: Kill the enzyme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a:xfrm>
            <a:off x="685800" y="762000"/>
            <a:ext cx="7772400" cy="5334000"/>
          </a:xfrm>
        </p:spPr>
        <p:txBody>
          <a:bodyPr/>
          <a:lstStyle/>
          <a:p>
            <a:pPr algn="just" eaLnBrk="1" hangingPunct="1"/>
            <a:r>
              <a:rPr lang="en-US" altLang="en-US" sz="2400" dirty="0"/>
              <a:t>A special class of irreversible inhibitors is the </a:t>
            </a:r>
            <a:r>
              <a:rPr lang="en-US" altLang="en-US" sz="2400" b="1" i="1" dirty="0"/>
              <a:t>suicide </a:t>
            </a:r>
            <a:r>
              <a:rPr lang="en-US" altLang="en-US" sz="2400" b="1" i="1" dirty="0" err="1"/>
              <a:t>inactivators</a:t>
            </a:r>
            <a:endParaRPr lang="en-US" altLang="en-US" sz="2400" b="1" i="1" dirty="0"/>
          </a:p>
          <a:p>
            <a:pPr algn="just" eaLnBrk="1" hangingPunct="1"/>
            <a:r>
              <a:rPr lang="en-US" altLang="en-US" sz="2400" dirty="0"/>
              <a:t>These are </a:t>
            </a:r>
            <a:r>
              <a:rPr lang="en-US" altLang="en-US" sz="2400" dirty="0" err="1"/>
              <a:t>unreactive</a:t>
            </a:r>
            <a:r>
              <a:rPr lang="en-US" altLang="en-US" sz="2400" dirty="0"/>
              <a:t> until bound to the active site</a:t>
            </a:r>
          </a:p>
          <a:p>
            <a:pPr algn="just" eaLnBrk="1" hangingPunct="1"/>
            <a:r>
              <a:rPr lang="en-US" altLang="en-US" sz="2400" dirty="0"/>
              <a:t>They are designed to carry out the first few steps of a normal enzyme reaction, but instead of forming a product, they form a highly reactive compound that binds irreversibly to the enzyme</a:t>
            </a:r>
          </a:p>
          <a:p>
            <a:pPr algn="just" eaLnBrk="1" hangingPunct="1"/>
            <a:r>
              <a:rPr lang="en-US" altLang="en-US" sz="2400" dirty="0"/>
              <a:t>They are sometimes called </a:t>
            </a:r>
            <a:r>
              <a:rPr lang="en-US" altLang="en-US" sz="2400" b="1" i="1" dirty="0"/>
              <a:t>mechanism-based </a:t>
            </a:r>
            <a:r>
              <a:rPr lang="en-US" altLang="en-US" sz="2400" b="1" i="1" dirty="0" err="1"/>
              <a:t>inactivators</a:t>
            </a:r>
            <a:r>
              <a:rPr lang="en-US" altLang="en-US" sz="2400" dirty="0"/>
              <a:t>, because they use the normal enzyme mechanism to lead to the inactivation</a:t>
            </a:r>
          </a:p>
          <a:p>
            <a:pPr algn="just" eaLnBrk="1" hangingPunct="1"/>
            <a:r>
              <a:rPr lang="en-US" altLang="en-US" sz="2400" dirty="0"/>
              <a:t>These are often used in drug design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6"/>
          <p:cNvSpPr txBox="1">
            <a:spLocks noChangeArrowheads="1"/>
          </p:cNvSpPr>
          <p:nvPr/>
        </p:nvSpPr>
        <p:spPr bwMode="auto">
          <a:xfrm>
            <a:off x="190500" y="76200"/>
            <a:ext cx="8763000" cy="704850"/>
          </a:xfrm>
          <a:prstGeom prst="rect">
            <a:avLst/>
          </a:prstGeom>
          <a:noFill/>
          <a:ln w="9525">
            <a:noFill/>
            <a:miter lim="800000"/>
            <a:headEnd/>
            <a:tailEnd/>
          </a:ln>
        </p:spPr>
        <p:txBody>
          <a:bodyPr anchor="ctr"/>
          <a:lstStyle/>
          <a:p>
            <a:pPr algn="ctr" eaLnBrk="1" hangingPunct="1">
              <a:defRPr/>
            </a:pPr>
            <a:r>
              <a:rPr lang="en-US" altLang="en-US" kern="0" dirty="0">
                <a:solidFill>
                  <a:srgbClr val="C00000"/>
                </a:solidFill>
                <a:latin typeface="+mj-lt"/>
                <a:ea typeface="+mj-ea"/>
                <a:cs typeface="+mj-cs"/>
              </a:rPr>
              <a:t>How enzymes work? Example: Chymotrypsin</a:t>
            </a:r>
          </a:p>
        </p:txBody>
      </p:sp>
      <p:sp>
        <p:nvSpPr>
          <p:cNvPr id="38915" name="TextBox 2"/>
          <p:cNvSpPr txBox="1">
            <a:spLocks noChangeArrowheads="1"/>
          </p:cNvSpPr>
          <p:nvPr/>
        </p:nvSpPr>
        <p:spPr bwMode="auto">
          <a:xfrm>
            <a:off x="220663" y="914400"/>
            <a:ext cx="8732837" cy="1631950"/>
          </a:xfrm>
          <a:prstGeom prst="rect">
            <a:avLst/>
          </a:prstGeom>
          <a:noFill/>
          <a:ln w="9525">
            <a:noFill/>
            <a:miter lim="800000"/>
            <a:headEnd/>
            <a:tailEnd/>
          </a:ln>
        </p:spPr>
        <p:txBody>
          <a:bodyPr>
            <a:spAutoFit/>
          </a:bodyPr>
          <a:lstStyle/>
          <a:p>
            <a:pPr marL="342900" indent="-342900">
              <a:buFontTx/>
              <a:buChar char="•"/>
            </a:pPr>
            <a:r>
              <a:rPr lang="en-CA" altLang="en-US" sz="2000" b="1"/>
              <a:t>Chymotrypsin</a:t>
            </a:r>
            <a:r>
              <a:rPr lang="en-CA" altLang="en-US" sz="2000"/>
              <a:t> is a digestive enzyme component of pancreatic juice. </a:t>
            </a:r>
          </a:p>
          <a:p>
            <a:pPr marL="342900" indent="-342900">
              <a:buFontTx/>
              <a:buChar char="•"/>
            </a:pPr>
            <a:r>
              <a:rPr lang="en-CA" altLang="en-US" sz="2000"/>
              <a:t>It performs proteolysis i.e. the breakdown of proteins and polypeptides.</a:t>
            </a:r>
          </a:p>
          <a:p>
            <a:pPr marL="342900" indent="-342900">
              <a:buFontTx/>
              <a:buChar char="•"/>
            </a:pPr>
            <a:r>
              <a:rPr lang="en-CA" altLang="en-US" sz="2000" b="1"/>
              <a:t>Chymotrypsin</a:t>
            </a:r>
            <a:r>
              <a:rPr lang="en-CA" altLang="en-US" sz="2000"/>
              <a:t> preferentially cleaves peptide amide bonds where the carboxyl side of the amide bond is an aromatic amino acid (tyrosine, tryptophan, and phenylalanine).</a:t>
            </a:r>
          </a:p>
        </p:txBody>
      </p:sp>
      <p:sp>
        <p:nvSpPr>
          <p:cNvPr id="6" name="TextBox 5"/>
          <p:cNvSpPr txBox="1">
            <a:spLocks noChangeArrowheads="1"/>
          </p:cNvSpPr>
          <p:nvPr/>
        </p:nvSpPr>
        <p:spPr bwMode="auto">
          <a:xfrm>
            <a:off x="220663" y="5105400"/>
            <a:ext cx="8732837" cy="1323975"/>
          </a:xfrm>
          <a:prstGeom prst="rect">
            <a:avLst/>
          </a:prstGeom>
          <a:noFill/>
          <a:ln w="9525">
            <a:noFill/>
            <a:miter lim="800000"/>
            <a:headEnd/>
            <a:tailEnd/>
          </a:ln>
        </p:spPr>
        <p:txBody>
          <a:bodyPr>
            <a:spAutoFit/>
          </a:bodyPr>
          <a:lstStyle/>
          <a:p>
            <a:pPr marL="342900" indent="-342900">
              <a:buFontTx/>
              <a:buChar char="•"/>
            </a:pPr>
            <a:r>
              <a:rPr lang="en-CA" altLang="en-US" sz="2000" b="1"/>
              <a:t>Chymotrypsin</a:t>
            </a:r>
            <a:r>
              <a:rPr lang="en-CA" altLang="en-US" sz="2000"/>
              <a:t> facilitates the nucleophilic (OH</a:t>
            </a:r>
            <a:r>
              <a:rPr lang="en-CA" altLang="en-US" sz="2000" baseline="30000"/>
              <a:t>-</a:t>
            </a:r>
            <a:r>
              <a:rPr lang="en-CA" altLang="en-US" sz="2000"/>
              <a:t>) attack from the correct orientation.</a:t>
            </a:r>
          </a:p>
          <a:p>
            <a:pPr marL="342900" indent="-342900">
              <a:buFontTx/>
              <a:buChar char="•"/>
            </a:pPr>
            <a:r>
              <a:rPr lang="en-CA" altLang="en-US" sz="2000"/>
              <a:t>It lowers the transition state energy.</a:t>
            </a:r>
          </a:p>
          <a:p>
            <a:pPr marL="342900" indent="-342900">
              <a:buFontTx/>
              <a:buChar char="•"/>
            </a:pPr>
            <a:r>
              <a:rPr lang="en-CA" altLang="en-US" sz="2000" b="1"/>
              <a:t>Chymotrypsin</a:t>
            </a:r>
            <a:r>
              <a:rPr lang="en-CA" altLang="en-US" sz="2000"/>
              <a:t> favors reaction ‘b’ after formation of the intermediate.</a:t>
            </a:r>
          </a:p>
        </p:txBody>
      </p:sp>
      <p:grpSp>
        <p:nvGrpSpPr>
          <p:cNvPr id="3" name="Group 3"/>
          <p:cNvGrpSpPr>
            <a:grpSpLocks/>
          </p:cNvGrpSpPr>
          <p:nvPr/>
        </p:nvGrpSpPr>
        <p:grpSpPr bwMode="auto">
          <a:xfrm>
            <a:off x="533400" y="3124200"/>
            <a:ext cx="5562600" cy="1470025"/>
            <a:chOff x="533400" y="3124200"/>
            <a:chExt cx="5562600" cy="1470025"/>
          </a:xfrm>
        </p:grpSpPr>
        <p:pic>
          <p:nvPicPr>
            <p:cNvPr id="38924" name="Picture 2" descr="figure_05_05"/>
            <p:cNvPicPr>
              <a:picLocks noChangeAspect="1" noChangeArrowheads="1"/>
            </p:cNvPicPr>
            <p:nvPr/>
          </p:nvPicPr>
          <p:blipFill>
            <a:blip r:embed="rId2" cstate="print"/>
            <a:srcRect r="-275"/>
            <a:stretch>
              <a:fillRect/>
            </a:stretch>
          </p:blipFill>
          <p:spPr bwMode="auto">
            <a:xfrm>
              <a:off x="533400" y="3124200"/>
              <a:ext cx="5562600" cy="1470025"/>
            </a:xfrm>
            <a:prstGeom prst="rect">
              <a:avLst/>
            </a:prstGeom>
            <a:noFill/>
            <a:ln w="9525">
              <a:noFill/>
              <a:miter lim="800000"/>
              <a:headEnd/>
              <a:tailEnd/>
            </a:ln>
            <a:effectLst/>
          </p:spPr>
        </p:pic>
        <p:sp>
          <p:nvSpPr>
            <p:cNvPr id="38925" name="TextBox 2"/>
            <p:cNvSpPr txBox="1">
              <a:spLocks noChangeArrowheads="1"/>
            </p:cNvSpPr>
            <p:nvPr/>
          </p:nvSpPr>
          <p:spPr bwMode="auto">
            <a:xfrm>
              <a:off x="1613580" y="3467556"/>
              <a:ext cx="129843" cy="215444"/>
            </a:xfrm>
            <a:prstGeom prst="rect">
              <a:avLst/>
            </a:prstGeom>
            <a:solidFill>
              <a:schemeClr val="bg1"/>
            </a:solidFill>
            <a:ln w="9525">
              <a:noFill/>
              <a:miter lim="800000"/>
              <a:headEnd/>
              <a:tailEnd/>
            </a:ln>
          </p:spPr>
          <p:txBody>
            <a:bodyPr wrap="none" lIns="0" tIns="0" rIns="0" bIns="0">
              <a:spAutoFit/>
            </a:bodyPr>
            <a:lstStyle/>
            <a:p>
              <a:pPr algn="ctr"/>
              <a:r>
                <a:rPr lang="en-CA" altLang="en-US" sz="1400" b="1"/>
                <a:t>N</a:t>
              </a:r>
            </a:p>
          </p:txBody>
        </p:sp>
        <p:sp>
          <p:nvSpPr>
            <p:cNvPr id="38926" name="TextBox 7"/>
            <p:cNvSpPr txBox="1">
              <a:spLocks noChangeArrowheads="1"/>
            </p:cNvSpPr>
            <p:nvPr/>
          </p:nvSpPr>
          <p:spPr bwMode="auto">
            <a:xfrm>
              <a:off x="3689077" y="3467556"/>
              <a:ext cx="129843" cy="215444"/>
            </a:xfrm>
            <a:prstGeom prst="rect">
              <a:avLst/>
            </a:prstGeom>
            <a:solidFill>
              <a:schemeClr val="bg1"/>
            </a:solidFill>
            <a:ln w="9525">
              <a:noFill/>
              <a:miter lim="800000"/>
              <a:headEnd/>
              <a:tailEnd/>
            </a:ln>
          </p:spPr>
          <p:txBody>
            <a:bodyPr wrap="none" lIns="0" tIns="0" rIns="0" bIns="0">
              <a:spAutoFit/>
            </a:bodyPr>
            <a:lstStyle/>
            <a:p>
              <a:pPr algn="ctr"/>
              <a:r>
                <a:rPr lang="en-CA" altLang="en-US" sz="1400" b="1"/>
                <a:t>N</a:t>
              </a:r>
            </a:p>
          </p:txBody>
        </p:sp>
        <p:sp>
          <p:nvSpPr>
            <p:cNvPr id="38927" name="TextBox 8"/>
            <p:cNvSpPr txBox="1">
              <a:spLocks noChangeArrowheads="1"/>
            </p:cNvSpPr>
            <p:nvPr/>
          </p:nvSpPr>
          <p:spPr bwMode="auto">
            <a:xfrm>
              <a:off x="5813757" y="3468007"/>
              <a:ext cx="129843" cy="215444"/>
            </a:xfrm>
            <a:prstGeom prst="rect">
              <a:avLst/>
            </a:prstGeom>
            <a:solidFill>
              <a:schemeClr val="bg1"/>
            </a:solidFill>
            <a:ln w="9525">
              <a:noFill/>
              <a:miter lim="800000"/>
              <a:headEnd/>
              <a:tailEnd/>
            </a:ln>
          </p:spPr>
          <p:txBody>
            <a:bodyPr wrap="none" lIns="0" tIns="0" rIns="0" bIns="0">
              <a:spAutoFit/>
            </a:bodyPr>
            <a:lstStyle/>
            <a:p>
              <a:pPr algn="ctr"/>
              <a:r>
                <a:rPr lang="en-CA" altLang="en-US" sz="1400" b="1"/>
                <a:t>N</a:t>
              </a:r>
            </a:p>
          </p:txBody>
        </p:sp>
      </p:grpSp>
      <p:grpSp>
        <p:nvGrpSpPr>
          <p:cNvPr id="4" name="Group 11"/>
          <p:cNvGrpSpPr>
            <a:grpSpLocks/>
          </p:cNvGrpSpPr>
          <p:nvPr/>
        </p:nvGrpSpPr>
        <p:grpSpPr bwMode="auto">
          <a:xfrm>
            <a:off x="4730750" y="2595563"/>
            <a:ext cx="3584575" cy="2235200"/>
            <a:chOff x="4731164" y="2595217"/>
            <a:chExt cx="3584575" cy="2235200"/>
          </a:xfrm>
        </p:grpSpPr>
        <p:grpSp>
          <p:nvGrpSpPr>
            <p:cNvPr id="5" name="Group 6"/>
            <p:cNvGrpSpPr>
              <a:grpSpLocks/>
            </p:cNvGrpSpPr>
            <p:nvPr/>
          </p:nvGrpSpPr>
          <p:grpSpPr bwMode="auto">
            <a:xfrm>
              <a:off x="4731164" y="2595217"/>
              <a:ext cx="3584575" cy="2235200"/>
              <a:chOff x="4731164" y="2595217"/>
              <a:chExt cx="3584575" cy="2235200"/>
            </a:xfrm>
          </p:grpSpPr>
          <p:pic>
            <p:nvPicPr>
              <p:cNvPr id="38922" name="Picture 2" descr="figure_05_10"/>
              <p:cNvPicPr>
                <a:picLocks noChangeAspect="1" noChangeArrowheads="1"/>
              </p:cNvPicPr>
              <p:nvPr/>
            </p:nvPicPr>
            <p:blipFill>
              <a:blip r:embed="rId3" cstate="print"/>
              <a:srcRect b="5203"/>
              <a:stretch>
                <a:fillRect/>
              </a:stretch>
            </p:blipFill>
            <p:spPr bwMode="auto">
              <a:xfrm>
                <a:off x="4731164" y="2595217"/>
                <a:ext cx="3584575" cy="2235200"/>
              </a:xfrm>
              <a:prstGeom prst="rect">
                <a:avLst/>
              </a:prstGeom>
              <a:noFill/>
              <a:ln w="9525">
                <a:noFill/>
                <a:miter lim="800000"/>
                <a:headEnd/>
                <a:tailEnd/>
              </a:ln>
              <a:effectLst/>
            </p:spPr>
          </p:pic>
          <p:sp>
            <p:nvSpPr>
              <p:cNvPr id="38923" name="TextBox 10"/>
              <p:cNvSpPr txBox="1">
                <a:spLocks noChangeArrowheads="1"/>
              </p:cNvSpPr>
              <p:nvPr/>
            </p:nvSpPr>
            <p:spPr bwMode="auto">
              <a:xfrm>
                <a:off x="5801139" y="3478695"/>
                <a:ext cx="129843" cy="215444"/>
              </a:xfrm>
              <a:prstGeom prst="rect">
                <a:avLst/>
              </a:prstGeom>
              <a:solidFill>
                <a:schemeClr val="bg1"/>
              </a:solidFill>
              <a:ln w="9525">
                <a:noFill/>
                <a:miter lim="800000"/>
                <a:headEnd/>
                <a:tailEnd/>
              </a:ln>
            </p:spPr>
            <p:txBody>
              <a:bodyPr wrap="none" lIns="0" tIns="0" rIns="0" bIns="0">
                <a:spAutoFit/>
              </a:bodyPr>
              <a:lstStyle/>
              <a:p>
                <a:pPr algn="ctr"/>
                <a:r>
                  <a:rPr lang="en-CA" altLang="en-US" sz="1400" b="1"/>
                  <a:t>N</a:t>
                </a:r>
              </a:p>
            </p:txBody>
          </p:sp>
        </p:grpSp>
        <p:sp>
          <p:nvSpPr>
            <p:cNvPr id="38920" name="TextBox 12"/>
            <p:cNvSpPr txBox="1">
              <a:spLocks noChangeArrowheads="1"/>
            </p:cNvSpPr>
            <p:nvPr/>
          </p:nvSpPr>
          <p:spPr bwMode="auto">
            <a:xfrm>
              <a:off x="8050695" y="2939864"/>
              <a:ext cx="129843" cy="215444"/>
            </a:xfrm>
            <a:prstGeom prst="rect">
              <a:avLst/>
            </a:prstGeom>
            <a:solidFill>
              <a:schemeClr val="bg1"/>
            </a:solidFill>
            <a:ln w="9525">
              <a:noFill/>
              <a:miter lim="800000"/>
              <a:headEnd/>
              <a:tailEnd/>
            </a:ln>
          </p:spPr>
          <p:txBody>
            <a:bodyPr wrap="none" lIns="0" tIns="0" rIns="0" bIns="0">
              <a:spAutoFit/>
            </a:bodyPr>
            <a:lstStyle/>
            <a:p>
              <a:pPr algn="ctr"/>
              <a:r>
                <a:rPr lang="en-CA" altLang="en-US" sz="1400" b="1"/>
                <a:t>N</a:t>
              </a:r>
            </a:p>
          </p:txBody>
        </p:sp>
        <p:sp>
          <p:nvSpPr>
            <p:cNvPr id="38921" name="TextBox 13"/>
            <p:cNvSpPr txBox="1">
              <a:spLocks noChangeArrowheads="1"/>
            </p:cNvSpPr>
            <p:nvPr/>
          </p:nvSpPr>
          <p:spPr bwMode="auto">
            <a:xfrm>
              <a:off x="7826930" y="3851528"/>
              <a:ext cx="129843" cy="215444"/>
            </a:xfrm>
            <a:prstGeom prst="rect">
              <a:avLst/>
            </a:prstGeom>
            <a:solidFill>
              <a:schemeClr val="bg1"/>
            </a:solidFill>
            <a:ln w="9525">
              <a:noFill/>
              <a:miter lim="800000"/>
              <a:headEnd/>
              <a:tailEnd/>
            </a:ln>
          </p:spPr>
          <p:txBody>
            <a:bodyPr wrap="none" lIns="0" tIns="0" rIns="0" bIns="0">
              <a:spAutoFit/>
            </a:bodyPr>
            <a:lstStyle/>
            <a:p>
              <a:pPr algn="ctr"/>
              <a:r>
                <a:rPr lang="en-CA" altLang="en-US" sz="1400" b="1"/>
                <a:t>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6"/>
          <p:cNvSpPr txBox="1">
            <a:spLocks noChangeArrowheads="1"/>
          </p:cNvSpPr>
          <p:nvPr/>
        </p:nvSpPr>
        <p:spPr bwMode="auto">
          <a:xfrm>
            <a:off x="190500" y="3175"/>
            <a:ext cx="8763000" cy="704850"/>
          </a:xfrm>
          <a:prstGeom prst="rect">
            <a:avLst/>
          </a:prstGeom>
          <a:noFill/>
          <a:ln w="9525">
            <a:noFill/>
            <a:miter lim="800000"/>
            <a:headEnd/>
            <a:tailEnd/>
          </a:ln>
        </p:spPr>
        <p:txBody>
          <a:bodyPr anchor="ctr"/>
          <a:lstStyle/>
          <a:p>
            <a:pPr algn="ctr" eaLnBrk="1" hangingPunct="1">
              <a:defRPr/>
            </a:pPr>
            <a:r>
              <a:rPr lang="en-US" altLang="en-US" kern="0" dirty="0">
                <a:solidFill>
                  <a:srgbClr val="C00000"/>
                </a:solidFill>
                <a:latin typeface="+mj-lt"/>
                <a:ea typeface="+mj-ea"/>
                <a:cs typeface="+mj-cs"/>
              </a:rPr>
              <a:t>How enzymes work? Example: Chymotrypsin</a:t>
            </a:r>
          </a:p>
        </p:txBody>
      </p:sp>
      <p:pic>
        <p:nvPicPr>
          <p:cNvPr id="39939" name="Picture 1"/>
          <p:cNvPicPr>
            <a:picLocks noChangeAspect="1" noChangeArrowheads="1"/>
          </p:cNvPicPr>
          <p:nvPr/>
        </p:nvPicPr>
        <p:blipFill>
          <a:blip r:embed="rId2" cstate="print"/>
          <a:srcRect/>
          <a:stretch>
            <a:fillRect/>
          </a:stretch>
        </p:blipFill>
        <p:spPr bwMode="auto">
          <a:xfrm>
            <a:off x="6350" y="1447800"/>
            <a:ext cx="9131300" cy="4259263"/>
          </a:xfrm>
          <a:prstGeom prst="rect">
            <a:avLst/>
          </a:prstGeom>
          <a:noFill/>
          <a:ln w="9525">
            <a:noFill/>
            <a:round/>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p:cNvPicPr>
            <a:picLocks noChangeAspect="1" noChangeArrowheads="1"/>
          </p:cNvPicPr>
          <p:nvPr/>
        </p:nvPicPr>
        <p:blipFill>
          <a:blip r:embed="rId3" cstate="print"/>
          <a:srcRect/>
          <a:stretch>
            <a:fillRect/>
          </a:stretch>
        </p:blipFill>
        <p:spPr bwMode="auto">
          <a:xfrm>
            <a:off x="6350" y="1371600"/>
            <a:ext cx="9131300" cy="4422775"/>
          </a:xfrm>
          <a:prstGeom prst="rect">
            <a:avLst/>
          </a:prstGeom>
          <a:noFill/>
          <a:ln w="9525">
            <a:noFill/>
            <a:round/>
            <a:headEnd/>
            <a:tailEnd/>
          </a:ln>
          <a:effectLst/>
        </p:spPr>
      </p:pic>
      <p:sp>
        <p:nvSpPr>
          <p:cNvPr id="3" name="Rectangle 1026"/>
          <p:cNvSpPr txBox="1">
            <a:spLocks noChangeArrowheads="1"/>
          </p:cNvSpPr>
          <p:nvPr/>
        </p:nvSpPr>
        <p:spPr bwMode="auto">
          <a:xfrm>
            <a:off x="190500" y="3175"/>
            <a:ext cx="8763000" cy="704850"/>
          </a:xfrm>
          <a:prstGeom prst="rect">
            <a:avLst/>
          </a:prstGeom>
          <a:noFill/>
          <a:ln w="9525">
            <a:noFill/>
            <a:miter lim="800000"/>
            <a:headEnd/>
            <a:tailEnd/>
          </a:ln>
        </p:spPr>
        <p:txBody>
          <a:bodyPr anchor="ctr"/>
          <a:lstStyle/>
          <a:p>
            <a:pPr algn="ctr" eaLnBrk="1" hangingPunct="1">
              <a:defRPr/>
            </a:pPr>
            <a:r>
              <a:rPr lang="en-US" altLang="en-US" kern="0" dirty="0">
                <a:solidFill>
                  <a:srgbClr val="C00000"/>
                </a:solidFill>
                <a:latin typeface="+mj-lt"/>
                <a:ea typeface="+mj-ea"/>
                <a:cs typeface="+mj-cs"/>
              </a:rPr>
              <a:t>How enzymes work? Example: Chymotrypsin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p:cNvPicPr>
            <a:picLocks noChangeAspect="1" noChangeArrowheads="1"/>
          </p:cNvPicPr>
          <p:nvPr/>
        </p:nvPicPr>
        <p:blipFill>
          <a:blip r:embed="rId2" cstate="print"/>
          <a:srcRect/>
          <a:stretch>
            <a:fillRect/>
          </a:stretch>
        </p:blipFill>
        <p:spPr bwMode="auto">
          <a:xfrm>
            <a:off x="6350" y="896938"/>
            <a:ext cx="9131300" cy="5961062"/>
          </a:xfrm>
          <a:prstGeom prst="rect">
            <a:avLst/>
          </a:prstGeom>
          <a:noFill/>
          <a:ln w="9525">
            <a:noFill/>
            <a:round/>
            <a:headEnd/>
            <a:tailEnd/>
          </a:ln>
          <a:effectLst/>
        </p:spPr>
      </p:pic>
      <p:sp>
        <p:nvSpPr>
          <p:cNvPr id="3" name="Rectangle 1026"/>
          <p:cNvSpPr txBox="1">
            <a:spLocks noChangeArrowheads="1"/>
          </p:cNvSpPr>
          <p:nvPr/>
        </p:nvSpPr>
        <p:spPr bwMode="auto">
          <a:xfrm>
            <a:off x="190500" y="3175"/>
            <a:ext cx="8763000" cy="704850"/>
          </a:xfrm>
          <a:prstGeom prst="rect">
            <a:avLst/>
          </a:prstGeom>
          <a:noFill/>
          <a:ln w="9525">
            <a:noFill/>
            <a:miter lim="800000"/>
            <a:headEnd/>
            <a:tailEnd/>
          </a:ln>
        </p:spPr>
        <p:txBody>
          <a:bodyPr anchor="ctr"/>
          <a:lstStyle/>
          <a:p>
            <a:pPr algn="ctr" eaLnBrk="1" hangingPunct="1">
              <a:defRPr/>
            </a:pPr>
            <a:r>
              <a:rPr lang="en-US" altLang="en-US" kern="0" dirty="0">
                <a:solidFill>
                  <a:srgbClr val="C00000"/>
                </a:solidFill>
                <a:latin typeface="+mj-lt"/>
                <a:ea typeface="+mj-ea"/>
                <a:cs typeface="+mj-cs"/>
              </a:rPr>
              <a:t>How enzymes work? Example: Chymotrypsin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spect="1" noChangeArrowheads="1"/>
          </p:cNvPicPr>
          <p:nvPr/>
        </p:nvPicPr>
        <p:blipFill>
          <a:blip r:embed="rId2" cstate="print">
            <a:extLst>
              <a:ext uri="{28A0092B-C50C-407E-A947-70E740481C1C}">
                <a14:useLocalDpi xmlns:a14="http://schemas.microsoft.com/office/drawing/2010/main" xmlns="" val="0"/>
              </a:ext>
            </a:extLst>
          </a:blip>
          <a:srcRect r="51030"/>
          <a:stretch>
            <a:fillRect/>
          </a:stretch>
        </p:blipFill>
        <p:spPr bwMode="auto">
          <a:xfrm>
            <a:off x="304800" y="319088"/>
            <a:ext cx="3600450" cy="6234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10243"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r="2086"/>
          <a:stretch>
            <a:fillRect/>
          </a:stretch>
        </p:blipFill>
        <p:spPr bwMode="auto">
          <a:xfrm>
            <a:off x="3838575" y="1728788"/>
            <a:ext cx="5264150" cy="4900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10244" name="TextBox 2"/>
          <p:cNvSpPr txBox="1">
            <a:spLocks noChangeArrowheads="1"/>
          </p:cNvSpPr>
          <p:nvPr/>
        </p:nvSpPr>
        <p:spPr bwMode="auto">
          <a:xfrm>
            <a:off x="3848100" y="381000"/>
            <a:ext cx="52546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a:solidFill>
                  <a:srgbClr val="C00000"/>
                </a:solidFill>
                <a:cs typeface="Arial" panose="020B0604020202020204" pitchFamily="34" charset="0"/>
              </a:rPr>
              <a:t>Hemoglobin – O</a:t>
            </a:r>
            <a:r>
              <a:rPr lang="en-US" altLang="en-US" sz="3600" baseline="-25000">
                <a:solidFill>
                  <a:srgbClr val="C00000"/>
                </a:solidFill>
                <a:cs typeface="Arial" panose="020B0604020202020204" pitchFamily="34" charset="0"/>
              </a:rPr>
              <a:t>2</a:t>
            </a:r>
            <a:r>
              <a:rPr lang="en-US" altLang="en-US" sz="3600">
                <a:solidFill>
                  <a:srgbClr val="C00000"/>
                </a:solidFill>
                <a:cs typeface="Arial" panose="020B0604020202020204" pitchFamily="34" charset="0"/>
              </a:rPr>
              <a:t> carrier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2"/>
          <p:cNvSpPr txBox="1">
            <a:spLocks noChangeArrowheads="1"/>
          </p:cNvSpPr>
          <p:nvPr/>
        </p:nvSpPr>
        <p:spPr bwMode="auto">
          <a:xfrm>
            <a:off x="647700" y="381000"/>
            <a:ext cx="7848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a:solidFill>
                  <a:srgbClr val="C00000"/>
                </a:solidFill>
                <a:cs typeface="Arial" panose="020B0604020202020204" pitchFamily="34" charset="0"/>
              </a:rPr>
              <a:t>Protein classification by function</a:t>
            </a:r>
          </a:p>
        </p:txBody>
      </p:sp>
      <p:sp>
        <p:nvSpPr>
          <p:cNvPr id="11267" name="TextBox 2"/>
          <p:cNvSpPr txBox="1">
            <a:spLocks noChangeArrowheads="1"/>
          </p:cNvSpPr>
          <p:nvPr/>
        </p:nvSpPr>
        <p:spPr bwMode="auto">
          <a:xfrm>
            <a:off x="76200" y="1295400"/>
            <a:ext cx="8915400" cy="286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1200"/>
              </a:spcAft>
              <a:buFontTx/>
              <a:buNone/>
            </a:pPr>
            <a:r>
              <a:rPr lang="en-US" altLang="en-US" sz="2000" b="1"/>
              <a:t>Enzymes:</a:t>
            </a:r>
            <a:r>
              <a:rPr lang="en-US" altLang="en-US" sz="2000"/>
              <a:t> catalyze chemical reactions.</a:t>
            </a:r>
          </a:p>
          <a:p>
            <a:pPr>
              <a:spcBef>
                <a:spcPct val="0"/>
              </a:spcBef>
              <a:spcAft>
                <a:spcPts val="1200"/>
              </a:spcAft>
              <a:buFontTx/>
              <a:buNone/>
            </a:pPr>
            <a:r>
              <a:rPr lang="en-US" altLang="en-US" sz="2000" b="1"/>
              <a:t>Regulatory proteins:</a:t>
            </a:r>
            <a:r>
              <a:rPr lang="en-US" altLang="en-US" sz="2000"/>
              <a:t> bind to protein receptors, e.g. hormones such as insulin.</a:t>
            </a:r>
          </a:p>
          <a:p>
            <a:pPr>
              <a:spcBef>
                <a:spcPct val="0"/>
              </a:spcBef>
              <a:spcAft>
                <a:spcPts val="1200"/>
              </a:spcAft>
              <a:buFontTx/>
              <a:buNone/>
            </a:pPr>
            <a:r>
              <a:rPr lang="en-US" altLang="en-US" sz="2000" b="1"/>
              <a:t>Transport proteins:</a:t>
            </a:r>
            <a:r>
              <a:rPr lang="en-US" altLang="en-US" sz="2000"/>
              <a:t> e.g. myoglobin and hemoglobin transport O</a:t>
            </a:r>
            <a:r>
              <a:rPr lang="en-US" altLang="en-US" sz="2000" baseline="-25000"/>
              <a:t>2</a:t>
            </a:r>
            <a:r>
              <a:rPr lang="en-US" altLang="en-US" sz="2000"/>
              <a:t>.</a:t>
            </a:r>
          </a:p>
          <a:p>
            <a:pPr>
              <a:spcBef>
                <a:spcPct val="0"/>
              </a:spcBef>
              <a:spcAft>
                <a:spcPts val="1200"/>
              </a:spcAft>
              <a:buFontTx/>
              <a:buNone/>
            </a:pPr>
            <a:r>
              <a:rPr lang="en-US" altLang="en-US" sz="2000" b="1"/>
              <a:t>Storage proteins:</a:t>
            </a:r>
            <a:r>
              <a:rPr lang="en-US" altLang="en-US" sz="2000"/>
              <a:t> e.g. casein in milk, ovalbumin in eggs.</a:t>
            </a:r>
          </a:p>
          <a:p>
            <a:pPr>
              <a:spcBef>
                <a:spcPct val="0"/>
              </a:spcBef>
              <a:spcAft>
                <a:spcPts val="1200"/>
              </a:spcAft>
              <a:buFontTx/>
              <a:buNone/>
            </a:pPr>
            <a:r>
              <a:rPr lang="en-US" altLang="en-US" sz="2000" b="1"/>
              <a:t>Contractile and motile proteins:</a:t>
            </a:r>
            <a:r>
              <a:rPr lang="en-US" altLang="en-US" sz="2000"/>
              <a:t> involved in motion, e.g. myosin and actin in muscle.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3213" y="1828800"/>
            <a:ext cx="8535987" cy="417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12291" name="TextBox 2"/>
          <p:cNvSpPr txBox="1">
            <a:spLocks noChangeArrowheads="1"/>
          </p:cNvSpPr>
          <p:nvPr/>
        </p:nvSpPr>
        <p:spPr bwMode="auto">
          <a:xfrm>
            <a:off x="954088" y="76200"/>
            <a:ext cx="723582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a:solidFill>
                  <a:srgbClr val="C00000"/>
                </a:solidFill>
                <a:cs typeface="Arial" panose="020B0604020202020204" pitchFamily="34" charset="0"/>
              </a:rPr>
              <a:t>The major proteins of muscle are myosin and actin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p:cNvSpPr txBox="1">
            <a:spLocks noChangeArrowheads="1"/>
          </p:cNvSpPr>
          <p:nvPr/>
        </p:nvSpPr>
        <p:spPr bwMode="auto">
          <a:xfrm>
            <a:off x="647700" y="381000"/>
            <a:ext cx="7848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a:solidFill>
                  <a:srgbClr val="C00000"/>
                </a:solidFill>
                <a:cs typeface="Arial" panose="020B0604020202020204" pitchFamily="34" charset="0"/>
              </a:rPr>
              <a:t>Protein classification by function</a:t>
            </a:r>
          </a:p>
        </p:txBody>
      </p:sp>
      <p:sp>
        <p:nvSpPr>
          <p:cNvPr id="13315" name="TextBox 2"/>
          <p:cNvSpPr txBox="1">
            <a:spLocks noChangeArrowheads="1"/>
          </p:cNvSpPr>
          <p:nvPr/>
        </p:nvSpPr>
        <p:spPr bwMode="auto">
          <a:xfrm>
            <a:off x="76200" y="1295400"/>
            <a:ext cx="8915400" cy="4862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spcAft>
                <a:spcPts val="1200"/>
              </a:spcAft>
              <a:buFontTx/>
              <a:buNone/>
            </a:pPr>
            <a:r>
              <a:rPr lang="en-US" altLang="en-US" sz="2000" b="1" dirty="0"/>
              <a:t>Enzymes:</a:t>
            </a:r>
            <a:r>
              <a:rPr lang="en-US" altLang="en-US" sz="2000" dirty="0"/>
              <a:t> catalyze chemical reactions.</a:t>
            </a:r>
          </a:p>
          <a:p>
            <a:pPr algn="just">
              <a:spcBef>
                <a:spcPct val="0"/>
              </a:spcBef>
              <a:spcAft>
                <a:spcPts val="1200"/>
              </a:spcAft>
              <a:buFontTx/>
              <a:buNone/>
            </a:pPr>
            <a:r>
              <a:rPr lang="en-US" altLang="en-US" sz="2000" b="1" dirty="0"/>
              <a:t>Regulatory proteins:</a:t>
            </a:r>
            <a:r>
              <a:rPr lang="en-US" altLang="en-US" sz="2000" dirty="0"/>
              <a:t> bind to protein receptors, e.g. hormones such as insulin.</a:t>
            </a:r>
          </a:p>
          <a:p>
            <a:pPr algn="just">
              <a:spcBef>
                <a:spcPct val="0"/>
              </a:spcBef>
              <a:spcAft>
                <a:spcPts val="1200"/>
              </a:spcAft>
              <a:buFontTx/>
              <a:buNone/>
            </a:pPr>
            <a:r>
              <a:rPr lang="en-US" altLang="en-US" sz="2000" b="1" dirty="0"/>
              <a:t>Transport proteins:</a:t>
            </a:r>
            <a:r>
              <a:rPr lang="en-US" altLang="en-US" sz="2000" dirty="0"/>
              <a:t> e.g. </a:t>
            </a:r>
            <a:r>
              <a:rPr lang="en-US" altLang="en-US" sz="2000" dirty="0" err="1"/>
              <a:t>myoglobin</a:t>
            </a:r>
            <a:r>
              <a:rPr lang="en-US" altLang="en-US" sz="2000" dirty="0"/>
              <a:t> and hemoglobin transport O</a:t>
            </a:r>
            <a:r>
              <a:rPr lang="en-US" altLang="en-US" sz="2000" baseline="-25000" dirty="0"/>
              <a:t>2</a:t>
            </a:r>
            <a:r>
              <a:rPr lang="en-US" altLang="en-US" sz="2000" dirty="0"/>
              <a:t>.</a:t>
            </a:r>
          </a:p>
          <a:p>
            <a:pPr algn="just">
              <a:spcBef>
                <a:spcPct val="0"/>
              </a:spcBef>
              <a:spcAft>
                <a:spcPts val="1200"/>
              </a:spcAft>
              <a:buFontTx/>
              <a:buNone/>
            </a:pPr>
            <a:r>
              <a:rPr lang="en-US" altLang="en-US" sz="2000" b="1" dirty="0"/>
              <a:t>Storage proteins:</a:t>
            </a:r>
            <a:r>
              <a:rPr lang="en-US" altLang="en-US" sz="2000" dirty="0"/>
              <a:t> e.g. casein in milk, </a:t>
            </a:r>
            <a:r>
              <a:rPr lang="en-US" altLang="en-US" sz="2000" dirty="0" err="1"/>
              <a:t>ovalbumin</a:t>
            </a:r>
            <a:r>
              <a:rPr lang="en-US" altLang="en-US" sz="2000" dirty="0"/>
              <a:t> in eggs.</a:t>
            </a:r>
          </a:p>
          <a:p>
            <a:pPr algn="just">
              <a:spcBef>
                <a:spcPct val="0"/>
              </a:spcBef>
              <a:spcAft>
                <a:spcPts val="1200"/>
              </a:spcAft>
              <a:buFontTx/>
              <a:buNone/>
            </a:pPr>
            <a:r>
              <a:rPr lang="en-US" altLang="en-US" sz="2000" b="1" dirty="0"/>
              <a:t>Contractile and motile proteins:</a:t>
            </a:r>
            <a:r>
              <a:rPr lang="en-US" altLang="en-US" sz="2000" dirty="0"/>
              <a:t> involved in motion, e.g. myosin and </a:t>
            </a:r>
            <a:r>
              <a:rPr lang="en-US" altLang="en-US" sz="2000" dirty="0" err="1"/>
              <a:t>actin</a:t>
            </a:r>
            <a:r>
              <a:rPr lang="en-US" altLang="en-US" sz="2000" dirty="0"/>
              <a:t> in muscle.</a:t>
            </a:r>
          </a:p>
          <a:p>
            <a:pPr algn="just">
              <a:spcBef>
                <a:spcPct val="0"/>
              </a:spcBef>
              <a:spcAft>
                <a:spcPts val="1200"/>
              </a:spcAft>
              <a:buFontTx/>
              <a:buNone/>
            </a:pPr>
            <a:r>
              <a:rPr lang="en-US" altLang="en-US" sz="2000" b="1" dirty="0"/>
              <a:t>Structural proteins:</a:t>
            </a:r>
            <a:r>
              <a:rPr lang="en-US" altLang="en-US" sz="2000" dirty="0"/>
              <a:t> </a:t>
            </a:r>
            <a:r>
              <a:rPr lang="en-US" altLang="en-US" sz="2000" dirty="0" err="1"/>
              <a:t>e.g</a:t>
            </a:r>
            <a:r>
              <a:rPr lang="en-US" altLang="en-US" sz="2000" dirty="0"/>
              <a:t> collagen, keratins (in skin, hair), </a:t>
            </a:r>
            <a:r>
              <a:rPr lang="en-US" altLang="en-US" sz="2000" dirty="0" err="1"/>
              <a:t>elastin</a:t>
            </a:r>
            <a:r>
              <a:rPr lang="en-US" altLang="en-US" sz="2000" dirty="0"/>
              <a:t> (vocal chord, arteries), silk.</a:t>
            </a:r>
          </a:p>
          <a:p>
            <a:pPr algn="just">
              <a:spcBef>
                <a:spcPct val="0"/>
              </a:spcBef>
              <a:spcAft>
                <a:spcPts val="1200"/>
              </a:spcAft>
              <a:buFontTx/>
              <a:buNone/>
            </a:pPr>
            <a:r>
              <a:rPr lang="en-US" altLang="en-US" sz="2000" b="1" dirty="0"/>
              <a:t>Binding/Interaction proteins:</a:t>
            </a:r>
            <a:r>
              <a:rPr lang="en-US" altLang="en-US" sz="2000" dirty="0"/>
              <a:t> proteins bind one another only when a signal is received, e.g. </a:t>
            </a:r>
            <a:r>
              <a:rPr lang="en-US" altLang="en-US" sz="2000" dirty="0" err="1"/>
              <a:t>phosphorylation</a:t>
            </a:r>
            <a:r>
              <a:rPr lang="en-US" altLang="en-US" sz="2000" dirty="0"/>
              <a:t> of Insulin Receptor Substrate (IRS) protein.</a:t>
            </a:r>
          </a:p>
          <a:p>
            <a:pPr algn="just">
              <a:spcBef>
                <a:spcPct val="0"/>
              </a:spcBef>
              <a:spcAft>
                <a:spcPts val="1200"/>
              </a:spcAft>
              <a:buFontTx/>
              <a:buNone/>
            </a:pPr>
            <a:r>
              <a:rPr lang="en-US" altLang="en-US" sz="2000" b="1" dirty="0"/>
              <a:t>Protective proteins:</a:t>
            </a:r>
            <a:r>
              <a:rPr lang="en-US" altLang="en-US" sz="2000" dirty="0"/>
              <a:t> e.g. </a:t>
            </a:r>
            <a:r>
              <a:rPr lang="en-US" altLang="en-US" sz="2000" dirty="0" err="1"/>
              <a:t>immunoglobulins</a:t>
            </a:r>
            <a:r>
              <a:rPr lang="en-US" altLang="en-US" sz="2000" dirty="0"/>
              <a:t>, proteins of blood clotting system.</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8656</TotalTime>
  <Words>3479</Words>
  <Application>Microsoft Office PowerPoint</Application>
  <PresentationFormat>On-screen Show (4:3)</PresentationFormat>
  <Paragraphs>411</Paragraphs>
  <Slides>57</Slides>
  <Notes>27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59" baseType="lpstr">
      <vt:lpstr>Default Design</vt:lpstr>
      <vt:lpstr>Equation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Enzymes</vt:lpstr>
      <vt:lpstr>Slide 15</vt:lpstr>
      <vt:lpstr>How enzymes work</vt:lpstr>
      <vt:lpstr>Active Site</vt:lpstr>
      <vt:lpstr>Substrate Binding site (Active site)</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Lineweaver-Burk Plot</vt:lpstr>
      <vt:lpstr>Slide 34</vt:lpstr>
      <vt:lpstr>Slide 35</vt:lpstr>
      <vt:lpstr>Slide 36</vt:lpstr>
      <vt:lpstr>Enzyme Inhibition</vt:lpstr>
      <vt:lpstr>Types of Enzyme Inhibition</vt:lpstr>
      <vt:lpstr>Competitive Inhibition</vt:lpstr>
      <vt:lpstr>Competitive Inhibition</vt:lpstr>
      <vt:lpstr>Competitive Inhibition</vt:lpstr>
      <vt:lpstr>Competitive Inhibition: examples</vt:lpstr>
      <vt:lpstr>Slide 43</vt:lpstr>
      <vt:lpstr>Slide 44</vt:lpstr>
      <vt:lpstr>Slide 45</vt:lpstr>
      <vt:lpstr>Slide 46</vt:lpstr>
      <vt:lpstr>Allosteric regulation of enzymes</vt:lpstr>
      <vt:lpstr>The switch: Allosteric inhibition </vt:lpstr>
      <vt:lpstr>Allosteric inhibition: Switching off the enzyme</vt:lpstr>
      <vt:lpstr>Slide 50</vt:lpstr>
      <vt:lpstr>Conformational change: Change in shape of the protein</vt:lpstr>
      <vt:lpstr>Slide 52</vt:lpstr>
      <vt:lpstr>Slide 53</vt:lpstr>
      <vt:lpstr>Slide 54</vt:lpstr>
      <vt:lpstr>Slide 55</vt:lpstr>
      <vt:lpstr>Slide 56</vt:lpstr>
      <vt:lpstr>Slide 57</vt:lpstr>
    </vt:vector>
  </TitlesOfParts>
  <Company>chemistry, iitkgp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saumen hajra</dc:creator>
  <cp:lastModifiedBy>Prof. R. Goswami</cp:lastModifiedBy>
  <cp:revision>342</cp:revision>
  <cp:lastPrinted>2018-02-27T15:48:22Z</cp:lastPrinted>
  <dcterms:created xsi:type="dcterms:W3CDTF">2011-08-23T03:50:05Z</dcterms:created>
  <dcterms:modified xsi:type="dcterms:W3CDTF">2018-02-28T06:26:41Z</dcterms:modified>
</cp:coreProperties>
</file>